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5" r:id="rId4"/>
    <p:sldId id="261" r:id="rId5"/>
    <p:sldId id="268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CB6"/>
    <a:srgbClr val="7C8594"/>
    <a:srgbClr val="393E46"/>
    <a:srgbClr val="046569"/>
    <a:srgbClr val="EEEDEE"/>
    <a:srgbClr val="00ACB4"/>
    <a:srgbClr val="778292"/>
    <a:srgbClr val="03A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21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4A522-09F4-4AD5-9A20-80C75A374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317203-F766-4D56-AD90-B3A93EF3A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A6B12-D7BA-4B18-A0E5-580C2F40E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7F2E-8FB8-4A3B-96D3-0F460DCFCF86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E2D8E-4C59-4861-876B-97F7362D4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1DAA9-7E0C-4130-967C-B73C99290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5630-78B3-4272-85E0-D33E7DC9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33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CCE7D-B44A-45C9-AE31-76A166ADD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CCC45A-337D-412C-8675-DCB12F54D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84CFF-0886-430D-90A7-EA32F159F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7F2E-8FB8-4A3B-96D3-0F460DCFCF86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780C0-B6AB-4708-97E2-E0E098654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2FEDB-6DFD-47BA-AB18-21B320243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5630-78B3-4272-85E0-D33E7DC9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08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46525B-AB31-47F5-9AFD-B148237BFB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EE0528-8637-4860-8599-0F79CDB8A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E1E44-5605-43C4-B842-7A32C1635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7F2E-8FB8-4A3B-96D3-0F460DCFCF86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84B18-D246-4AB8-8E7B-13CF4DED5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6C73F-04D8-4066-AF81-08DC3211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5630-78B3-4272-85E0-D33E7DC9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7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762AC-7164-462E-92A0-486F25399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47B8F-D000-406C-9A9B-9B6903958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B1943-DA6C-4D12-B37C-57DB86EB5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7F2E-8FB8-4A3B-96D3-0F460DCFCF86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241DC-EEB4-41A5-948D-D407A276F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2DBD9-A223-4AAE-9F34-C63642FE2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5630-78B3-4272-85E0-D33E7DC9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81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BF4D-5D36-4982-A470-A3D206A2D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9847A-C717-4DC2-9652-DC9363A77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C034-7E68-4363-8E41-6CB9A6A47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7F2E-8FB8-4A3B-96D3-0F460DCFCF86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F1478-050B-459B-B222-8B59CC736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3F26D-9724-448B-93B6-18814DCBA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5630-78B3-4272-85E0-D33E7DC9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14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96338-DA6D-4563-A940-BCA14FAF3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8B955-9CAE-422E-9B30-9D35E3AA6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5A78B7-ECE0-4F30-B9DC-BA31B409A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6ED33E-ADB9-4B0A-BBC4-0DC6721BE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7F2E-8FB8-4A3B-96D3-0F460DCFCF86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E7ABF-CFC9-47A5-8F0D-ABBEFD41F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1901B-A2FA-4FC5-AC17-FF949C9C2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5630-78B3-4272-85E0-D33E7DC9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01B41-47D3-4836-8107-6E5C7D568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7AAAC-2CE3-430A-96FC-2D6ADFCC5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675EA4-9448-4476-B98C-9103F5AF7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B9876C-8CE2-4D47-B2F1-584D24FB3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EFF93-74C9-4AD5-9BF1-C8A155DC12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D9C96F-F2FE-436D-A6DD-66B1C0908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7F2E-8FB8-4A3B-96D3-0F460DCFCF86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009EBF-058A-4B0E-8D44-9687CDE71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E67312-DA9D-4C59-846D-B5620CD43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5630-78B3-4272-85E0-D33E7DC9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1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D5C0C-89C6-4295-9EB5-DDA184795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2CDFAC-A906-4B1F-9935-8F8D7C236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7F2E-8FB8-4A3B-96D3-0F460DCFCF86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71027D-4D30-43B6-8389-7C019BE4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E0CCDE-DC79-4B5F-861F-E2B633D2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5630-78B3-4272-85E0-D33E7DC9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54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DE60AF-98AC-4082-8688-E1FAD2F3D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7F2E-8FB8-4A3B-96D3-0F460DCFCF86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B347C-66C7-4032-AD98-FDAEAF022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36A58-534F-4A7C-9D45-ED0BC0D00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5630-78B3-4272-85E0-D33E7DC9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34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1FC35-0A5D-493A-9DB9-0ED468102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456F6-A17D-47C1-A773-282700F56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E97209-BC82-4D33-8BC6-E966E5B5D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E5EBB-064B-4030-895E-EF2C33DE3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7F2E-8FB8-4A3B-96D3-0F460DCFCF86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8E2B4-7998-430B-8390-85BB32D70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46CBC-691B-4445-B60F-063BF482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5630-78B3-4272-85E0-D33E7DC9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26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5988A-111A-49C0-942B-AF4214D8B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7C2E95-7364-4AAE-85D5-AC6D10F614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2FC15-B667-4FBD-906B-0E5073B57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8E5217-7D2C-4D89-BE16-08B444474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7F2E-8FB8-4A3B-96D3-0F460DCFCF86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4F227-5491-4BF9-A6AE-C285B6D94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AC94E6-D293-4B38-BBD7-391AFA7B8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5630-78B3-4272-85E0-D33E7DC9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03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3619EA-65BC-44F3-926C-626427378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50A0B-978A-4CFB-86D5-384BEDC4A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F98AD-1F7A-46BB-BB92-AD65CB3A07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F7F2E-8FB8-4A3B-96D3-0F460DCFCF86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D1A4E-0CF9-4EC1-A07F-40CFE401A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20E42-4C86-4384-98C2-AA813E688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C5630-78B3-4272-85E0-D33E7DC9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53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eg"/><Relationship Id="rId7" Type="http://schemas.openxmlformats.org/officeDocument/2006/relationships/image" Target="../media/image4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11" Type="http://schemas.openxmlformats.org/officeDocument/2006/relationships/image" Target="../media/image53.svg"/><Relationship Id="rId5" Type="http://schemas.microsoft.com/office/2007/relationships/hdphoto" Target="../media/hdphoto2.wdp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68888C-45F8-4B94-9259-6ECBEBEEEADE}"/>
              </a:ext>
            </a:extLst>
          </p:cNvPr>
          <p:cNvSpPr/>
          <p:nvPr/>
        </p:nvSpPr>
        <p:spPr>
          <a:xfrm>
            <a:off x="0" y="0"/>
            <a:ext cx="12192000" cy="331839"/>
          </a:xfrm>
          <a:prstGeom prst="rect">
            <a:avLst/>
          </a:prstGeom>
          <a:solidFill>
            <a:srgbClr val="393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107760-29FE-474E-AF7D-4A8D7364DD9F}"/>
              </a:ext>
            </a:extLst>
          </p:cNvPr>
          <p:cNvSpPr/>
          <p:nvPr/>
        </p:nvSpPr>
        <p:spPr>
          <a:xfrm>
            <a:off x="0" y="331839"/>
            <a:ext cx="12192000" cy="1210449"/>
          </a:xfrm>
          <a:prstGeom prst="rect">
            <a:avLst/>
          </a:prstGeom>
          <a:solidFill>
            <a:srgbClr val="778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3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61FC7-5FD2-4A2A-98E4-F3F3EE6B336B}"/>
              </a:ext>
            </a:extLst>
          </p:cNvPr>
          <p:cNvSpPr txBox="1"/>
          <p:nvPr/>
        </p:nvSpPr>
        <p:spPr>
          <a:xfrm>
            <a:off x="526939" y="27419"/>
            <a:ext cx="5569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IAQ Market Success and Support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15C413-6543-4D42-935E-D8694EC08290}"/>
              </a:ext>
            </a:extLst>
          </p:cNvPr>
          <p:cNvSpPr txBox="1"/>
          <p:nvPr/>
        </p:nvSpPr>
        <p:spPr>
          <a:xfrm>
            <a:off x="6095998" y="27419"/>
            <a:ext cx="5661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eMail</a:t>
            </a:r>
            <a:r>
              <a:rPr lang="en-US" sz="1200" dirty="0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: ra@kggconsulting.com | 844.750.4197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715F72-4671-4076-AEC4-D777EC097D72}"/>
              </a:ext>
            </a:extLst>
          </p:cNvPr>
          <p:cNvSpPr txBox="1">
            <a:spLocks/>
          </p:cNvSpPr>
          <p:nvPr/>
        </p:nvSpPr>
        <p:spPr>
          <a:xfrm>
            <a:off x="526941" y="573317"/>
            <a:ext cx="11230421" cy="4310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2"/>
                </a:solidFill>
                <a:latin typeface="Raleway ExtraBold" panose="020B0903030101060003" pitchFamily="34" charset="0"/>
                <a:ea typeface="Roboto Medium" panose="02000000000000000000" pitchFamily="2" charset="0"/>
              </a:rPr>
              <a:t>Why Indoor Air Matters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0D6365-32B5-4B20-BFD5-8E62D441A503}"/>
              </a:ext>
            </a:extLst>
          </p:cNvPr>
          <p:cNvSpPr txBox="1"/>
          <p:nvPr/>
        </p:nvSpPr>
        <p:spPr>
          <a:xfrm>
            <a:off x="526942" y="1265289"/>
            <a:ext cx="17109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IAQ MATTERS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789289-3E1C-4569-B6FB-C8DD428AAA96}"/>
              </a:ext>
            </a:extLst>
          </p:cNvPr>
          <p:cNvSpPr txBox="1"/>
          <p:nvPr/>
        </p:nvSpPr>
        <p:spPr>
          <a:xfrm>
            <a:off x="2237874" y="1265289"/>
            <a:ext cx="19761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SUCCESS FORMULA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012D8B-F900-4905-97A7-30EEDE80C297}"/>
              </a:ext>
            </a:extLst>
          </p:cNvPr>
          <p:cNvSpPr txBox="1"/>
          <p:nvPr/>
        </p:nvSpPr>
        <p:spPr>
          <a:xfrm>
            <a:off x="4214035" y="1265289"/>
            <a:ext cx="18435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KGG RESOURCES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07DF70-9769-460F-BB19-FD8C5F1CFB71}"/>
              </a:ext>
            </a:extLst>
          </p:cNvPr>
          <p:cNvSpPr txBox="1"/>
          <p:nvPr/>
        </p:nvSpPr>
        <p:spPr>
          <a:xfrm>
            <a:off x="6057583" y="1265289"/>
            <a:ext cx="1530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TREATMENT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397620-27D0-4CEB-83E8-3A4A525B7C6D}"/>
              </a:ext>
            </a:extLst>
          </p:cNvPr>
          <p:cNvSpPr txBox="1"/>
          <p:nvPr/>
        </p:nvSpPr>
        <p:spPr>
          <a:xfrm>
            <a:off x="7587916" y="1265289"/>
            <a:ext cx="24781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CLEAN COMFORT LINEUP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098F41-2BC7-415E-BA27-4AC887696F5E}"/>
              </a:ext>
            </a:extLst>
          </p:cNvPr>
          <p:cNvSpPr/>
          <p:nvPr/>
        </p:nvSpPr>
        <p:spPr>
          <a:xfrm>
            <a:off x="526942" y="1540103"/>
            <a:ext cx="1710932" cy="45719"/>
          </a:xfrm>
          <a:prstGeom prst="rect">
            <a:avLst/>
          </a:prstGeom>
          <a:solidFill>
            <a:srgbClr val="00ACB4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086BF87-8573-4994-B0E1-17AC8F0D43D4}"/>
              </a:ext>
            </a:extLst>
          </p:cNvPr>
          <p:cNvSpPr/>
          <p:nvPr/>
        </p:nvSpPr>
        <p:spPr>
          <a:xfrm>
            <a:off x="-1" y="6820302"/>
            <a:ext cx="12191999" cy="45719"/>
          </a:xfrm>
          <a:prstGeom prst="rect">
            <a:avLst/>
          </a:prstGeom>
          <a:solidFill>
            <a:srgbClr val="00ACB4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70DDF9-94AE-4DD8-8057-27A4958F919D}"/>
              </a:ext>
            </a:extLst>
          </p:cNvPr>
          <p:cNvSpPr txBox="1"/>
          <p:nvPr/>
        </p:nvSpPr>
        <p:spPr>
          <a:xfrm>
            <a:off x="10066027" y="1265289"/>
            <a:ext cx="1530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EXTRAS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84E5330-83A2-4959-AA7D-02E1CA35B62A}"/>
              </a:ext>
            </a:extLst>
          </p:cNvPr>
          <p:cNvSpPr txBox="1"/>
          <p:nvPr/>
        </p:nvSpPr>
        <p:spPr>
          <a:xfrm>
            <a:off x="5346739" y="1826940"/>
            <a:ext cx="5484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Our Homes:</a:t>
            </a:r>
            <a:br>
              <a:rPr lang="en-US" sz="32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2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“a container of harm”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0F65C98-8AD1-4232-867A-838DAE83D829}"/>
              </a:ext>
            </a:extLst>
          </p:cNvPr>
          <p:cNvSpPr/>
          <p:nvPr/>
        </p:nvSpPr>
        <p:spPr>
          <a:xfrm>
            <a:off x="5346740" y="3744795"/>
            <a:ext cx="5484453" cy="1463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30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 dirty="0">
                <a:solidFill>
                  <a:srgbClr val="393E46"/>
                </a:solidFill>
                <a:latin typeface="Roboto Condensed Light" panose="02000000000000000000"/>
                <a:ea typeface="Roboto Condensed Light" panose="02000000000000000000" pitchFamily="2" charset="0"/>
              </a:rPr>
              <a:t>People, pets, cooking, cleaning &amp; personal care</a:t>
            </a:r>
          </a:p>
          <a:p>
            <a:pPr marL="171450" indent="-171450">
              <a:lnSpc>
                <a:spcPct val="130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 dirty="0">
                <a:solidFill>
                  <a:srgbClr val="393E46"/>
                </a:solidFill>
                <a:latin typeface="Roboto Condensed Light" panose="02000000000000000000"/>
              </a:rPr>
              <a:t>VOCs, Mold, crawl spaces</a:t>
            </a:r>
          </a:p>
          <a:p>
            <a:pPr marL="171450" indent="-171450">
              <a:lnSpc>
                <a:spcPct val="130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 dirty="0">
                <a:solidFill>
                  <a:srgbClr val="393E46"/>
                </a:solidFill>
                <a:latin typeface="Roboto Condensed Light" panose="02000000000000000000"/>
              </a:rPr>
              <a:t>More insulated and tighter than ever before and we spend over 90% of our lives inside!</a:t>
            </a:r>
          </a:p>
          <a:p>
            <a:pPr marL="171450" indent="-171450">
              <a:lnSpc>
                <a:spcPct val="130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 b="1" i="1">
                <a:solidFill>
                  <a:srgbClr val="393E46"/>
                </a:solidFill>
                <a:latin typeface="Roboto Condensed Light" panose="02000000000000000000"/>
              </a:rPr>
              <a:t>HOMES IMPACT </a:t>
            </a:r>
            <a:r>
              <a:rPr lang="en-US" sz="1400" b="1" i="1" dirty="0">
                <a:solidFill>
                  <a:srgbClr val="393E46"/>
                </a:solidFill>
                <a:latin typeface="Roboto Condensed Light" panose="02000000000000000000"/>
              </a:rPr>
              <a:t>OUR HEALTH!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D4DC7CA-F8B6-4A06-BB58-A9C1321E70B5}"/>
              </a:ext>
            </a:extLst>
          </p:cNvPr>
          <p:cNvSpPr/>
          <p:nvPr/>
        </p:nvSpPr>
        <p:spPr>
          <a:xfrm>
            <a:off x="3234690" y="1819732"/>
            <a:ext cx="1582598" cy="16343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Content Placeholder 4" descr="A person sitting at a table with a plate of food&#10;&#10;Description automatically generated">
            <a:extLst>
              <a:ext uri="{FF2B5EF4-FFF2-40B4-BE49-F238E27FC236}">
                <a16:creationId xmlns:a16="http://schemas.microsoft.com/office/drawing/2014/main" id="{A061768B-FE28-4302-AF01-AD3FE5B666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7" b="24162"/>
          <a:stretch/>
        </p:blipFill>
        <p:spPr>
          <a:xfrm>
            <a:off x="702988" y="1821272"/>
            <a:ext cx="2531702" cy="1632806"/>
          </a:xfrm>
          <a:prstGeom prst="rect">
            <a:avLst/>
          </a:prstGeom>
        </p:spPr>
      </p:pic>
      <p:pic>
        <p:nvPicPr>
          <p:cNvPr id="74" name="Picture 73" descr="A picture containing cup, table, glass, water&#10;&#10;Description automatically generated">
            <a:extLst>
              <a:ext uri="{FF2B5EF4-FFF2-40B4-BE49-F238E27FC236}">
                <a16:creationId xmlns:a16="http://schemas.microsoft.com/office/drawing/2014/main" id="{7D2ED854-DBD0-4BA8-BD51-A024A28F1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86" y="3453593"/>
            <a:ext cx="2531702" cy="1620289"/>
          </a:xfrm>
          <a:prstGeom prst="rect">
            <a:avLst/>
          </a:prstGeom>
        </p:spPr>
      </p:pic>
      <p:pic>
        <p:nvPicPr>
          <p:cNvPr id="76" name="Picture 75" descr="A person sitting on a bed&#10;&#10;Description automatically generated">
            <a:extLst>
              <a:ext uri="{FF2B5EF4-FFF2-40B4-BE49-F238E27FC236}">
                <a16:creationId xmlns:a16="http://schemas.microsoft.com/office/drawing/2014/main" id="{B4FB6703-241E-46C2-8A48-B29B3DED6A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88" y="5073882"/>
            <a:ext cx="2592898" cy="1659455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338F2EC7-909B-4B4B-B735-2DA5336D184B}"/>
              </a:ext>
            </a:extLst>
          </p:cNvPr>
          <p:cNvSpPr/>
          <p:nvPr/>
        </p:nvSpPr>
        <p:spPr>
          <a:xfrm>
            <a:off x="702988" y="3446564"/>
            <a:ext cx="1582598" cy="162731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C80B9A1-4AE7-427E-BA99-50970F366ADD}"/>
              </a:ext>
            </a:extLst>
          </p:cNvPr>
          <p:cNvSpPr/>
          <p:nvPr/>
        </p:nvSpPr>
        <p:spPr>
          <a:xfrm>
            <a:off x="3028950" y="5073881"/>
            <a:ext cx="1788338" cy="1659456"/>
          </a:xfrm>
          <a:prstGeom prst="rect">
            <a:avLst/>
          </a:prstGeom>
          <a:solidFill>
            <a:srgbClr val="00A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C48DDE1-570D-4F8E-9F81-09B22576F0E4}"/>
              </a:ext>
            </a:extLst>
          </p:cNvPr>
          <p:cNvSpPr/>
          <p:nvPr/>
        </p:nvSpPr>
        <p:spPr>
          <a:xfrm>
            <a:off x="5346739" y="3401560"/>
            <a:ext cx="5484453" cy="34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00ACB4"/>
                </a:solidFill>
                <a:latin typeface="Roboto" panose="02000000000000000000"/>
              </a:rPr>
              <a:t>Contaminant Sources: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44C830A-40A2-4CF6-AEA9-69E39E173283}"/>
              </a:ext>
            </a:extLst>
          </p:cNvPr>
          <p:cNvSpPr txBox="1"/>
          <p:nvPr/>
        </p:nvSpPr>
        <p:spPr>
          <a:xfrm>
            <a:off x="3225954" y="1869388"/>
            <a:ext cx="1582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4AA258D-5C01-49ED-BED1-2E51B2C4CB8F}"/>
              </a:ext>
            </a:extLst>
          </p:cNvPr>
          <p:cNvSpPr txBox="1"/>
          <p:nvPr/>
        </p:nvSpPr>
        <p:spPr>
          <a:xfrm>
            <a:off x="3236713" y="3077232"/>
            <a:ext cx="1582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Meals a day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DED3C0C-4C99-4485-BF48-F9EC44B84C50}"/>
              </a:ext>
            </a:extLst>
          </p:cNvPr>
          <p:cNvSpPr txBox="1"/>
          <p:nvPr/>
        </p:nvSpPr>
        <p:spPr>
          <a:xfrm>
            <a:off x="702988" y="4427550"/>
            <a:ext cx="1582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Glasses of water a day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8FD6174-AB00-4CB4-878C-D843F43362DF}"/>
              </a:ext>
            </a:extLst>
          </p:cNvPr>
          <p:cNvSpPr txBox="1"/>
          <p:nvPr/>
        </p:nvSpPr>
        <p:spPr>
          <a:xfrm>
            <a:off x="700965" y="3367620"/>
            <a:ext cx="1582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4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753CD2D-69ED-4C92-8F9F-27A33E3490A3}"/>
              </a:ext>
            </a:extLst>
          </p:cNvPr>
          <p:cNvSpPr txBox="1"/>
          <p:nvPr/>
        </p:nvSpPr>
        <p:spPr>
          <a:xfrm>
            <a:off x="1680854" y="5533008"/>
            <a:ext cx="3128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>
                  <a:solidFill>
                    <a:srgbClr val="00ACB4"/>
                  </a:solidFill>
                </a:ln>
                <a:solidFill>
                  <a:schemeClr val="tx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23,000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4B5C5E0-AD51-4A22-A180-9F22F9F17FD9}"/>
              </a:ext>
            </a:extLst>
          </p:cNvPr>
          <p:cNvSpPr txBox="1"/>
          <p:nvPr/>
        </p:nvSpPr>
        <p:spPr>
          <a:xfrm>
            <a:off x="3028950" y="5242024"/>
            <a:ext cx="178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Breaths a day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DE30FE-F2FE-45BC-BE50-BC7F09210D0F}"/>
              </a:ext>
            </a:extLst>
          </p:cNvPr>
          <p:cNvSpPr/>
          <p:nvPr/>
        </p:nvSpPr>
        <p:spPr>
          <a:xfrm>
            <a:off x="5344716" y="2898409"/>
            <a:ext cx="5484453" cy="273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A6ACB6"/>
                </a:solidFill>
                <a:latin typeface="Roboto" panose="02000000000000000000"/>
              </a:rPr>
              <a:t>- BILL HAYWARD, CEO.  Haywardscore.com</a:t>
            </a:r>
          </a:p>
        </p:txBody>
      </p:sp>
    </p:spTree>
    <p:extLst>
      <p:ext uri="{BB962C8B-B14F-4D97-AF65-F5344CB8AC3E}">
        <p14:creationId xmlns:p14="http://schemas.microsoft.com/office/powerpoint/2010/main" val="2945396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B32540-0E98-44D8-8F03-D5D97FC273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4122"/>
          <a:stretch/>
        </p:blipFill>
        <p:spPr>
          <a:xfrm>
            <a:off x="-1" y="8021"/>
            <a:ext cx="12192001" cy="68395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68888C-45F8-4B94-9259-6ECBEBEEEADE}"/>
              </a:ext>
            </a:extLst>
          </p:cNvPr>
          <p:cNvSpPr/>
          <p:nvPr/>
        </p:nvSpPr>
        <p:spPr>
          <a:xfrm>
            <a:off x="0" y="0"/>
            <a:ext cx="12192000" cy="331839"/>
          </a:xfrm>
          <a:prstGeom prst="rect">
            <a:avLst/>
          </a:prstGeom>
          <a:solidFill>
            <a:srgbClr val="393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107760-29FE-474E-AF7D-4A8D7364DD9F}"/>
              </a:ext>
            </a:extLst>
          </p:cNvPr>
          <p:cNvSpPr/>
          <p:nvPr/>
        </p:nvSpPr>
        <p:spPr>
          <a:xfrm>
            <a:off x="0" y="331839"/>
            <a:ext cx="12192000" cy="1210449"/>
          </a:xfrm>
          <a:prstGeom prst="rect">
            <a:avLst/>
          </a:prstGeom>
          <a:solidFill>
            <a:srgbClr val="778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3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61FC7-5FD2-4A2A-98E4-F3F3EE6B336B}"/>
              </a:ext>
            </a:extLst>
          </p:cNvPr>
          <p:cNvSpPr txBox="1"/>
          <p:nvPr/>
        </p:nvSpPr>
        <p:spPr>
          <a:xfrm>
            <a:off x="526939" y="27419"/>
            <a:ext cx="5569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IAQ Market Success and Support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15C413-6543-4D42-935E-D8694EC08290}"/>
              </a:ext>
            </a:extLst>
          </p:cNvPr>
          <p:cNvSpPr txBox="1"/>
          <p:nvPr/>
        </p:nvSpPr>
        <p:spPr>
          <a:xfrm>
            <a:off x="6095998" y="27419"/>
            <a:ext cx="5661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eMail</a:t>
            </a:r>
            <a:r>
              <a:rPr lang="en-US" sz="1200" dirty="0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: ra@kggconsulting.com | 844.750.4197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715F72-4671-4076-AEC4-D777EC097D72}"/>
              </a:ext>
            </a:extLst>
          </p:cNvPr>
          <p:cNvSpPr txBox="1">
            <a:spLocks/>
          </p:cNvSpPr>
          <p:nvPr/>
        </p:nvSpPr>
        <p:spPr>
          <a:xfrm>
            <a:off x="526941" y="573317"/>
            <a:ext cx="11230421" cy="4310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2"/>
                </a:solidFill>
                <a:latin typeface="Raleway ExtraBold" panose="020B0903030101060003" pitchFamily="34" charset="0"/>
                <a:ea typeface="Roboto Medium" panose="02000000000000000000" pitchFamily="2" charset="0"/>
              </a:rPr>
              <a:t>Why Indoor Air Matters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0D6365-32B5-4B20-BFD5-8E62D441A503}"/>
              </a:ext>
            </a:extLst>
          </p:cNvPr>
          <p:cNvSpPr txBox="1"/>
          <p:nvPr/>
        </p:nvSpPr>
        <p:spPr>
          <a:xfrm>
            <a:off x="526942" y="1265289"/>
            <a:ext cx="17109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IAQ MATTERS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789289-3E1C-4569-B6FB-C8DD428AAA96}"/>
              </a:ext>
            </a:extLst>
          </p:cNvPr>
          <p:cNvSpPr txBox="1"/>
          <p:nvPr/>
        </p:nvSpPr>
        <p:spPr>
          <a:xfrm>
            <a:off x="2237874" y="1265289"/>
            <a:ext cx="19761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SUCCESS FORMULA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012D8B-F900-4905-97A7-30EEDE80C297}"/>
              </a:ext>
            </a:extLst>
          </p:cNvPr>
          <p:cNvSpPr txBox="1"/>
          <p:nvPr/>
        </p:nvSpPr>
        <p:spPr>
          <a:xfrm>
            <a:off x="4214035" y="1265289"/>
            <a:ext cx="18435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KGG RESOURCES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07DF70-9769-460F-BB19-FD8C5F1CFB71}"/>
              </a:ext>
            </a:extLst>
          </p:cNvPr>
          <p:cNvSpPr txBox="1"/>
          <p:nvPr/>
        </p:nvSpPr>
        <p:spPr>
          <a:xfrm>
            <a:off x="6057583" y="1265289"/>
            <a:ext cx="1530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TREATMENT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397620-27D0-4CEB-83E8-3A4A525B7C6D}"/>
              </a:ext>
            </a:extLst>
          </p:cNvPr>
          <p:cNvSpPr txBox="1"/>
          <p:nvPr/>
        </p:nvSpPr>
        <p:spPr>
          <a:xfrm>
            <a:off x="7587916" y="1265289"/>
            <a:ext cx="24781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CLEAN COMFORT LINEUP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098F41-2BC7-415E-BA27-4AC887696F5E}"/>
              </a:ext>
            </a:extLst>
          </p:cNvPr>
          <p:cNvSpPr/>
          <p:nvPr/>
        </p:nvSpPr>
        <p:spPr>
          <a:xfrm>
            <a:off x="526942" y="1540103"/>
            <a:ext cx="1710932" cy="45719"/>
          </a:xfrm>
          <a:prstGeom prst="rect">
            <a:avLst/>
          </a:prstGeom>
          <a:solidFill>
            <a:srgbClr val="00ACB4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086BF87-8573-4994-B0E1-17AC8F0D43D4}"/>
              </a:ext>
            </a:extLst>
          </p:cNvPr>
          <p:cNvSpPr/>
          <p:nvPr/>
        </p:nvSpPr>
        <p:spPr>
          <a:xfrm>
            <a:off x="-1" y="6820302"/>
            <a:ext cx="12191999" cy="45719"/>
          </a:xfrm>
          <a:prstGeom prst="rect">
            <a:avLst/>
          </a:prstGeom>
          <a:solidFill>
            <a:srgbClr val="00ACB4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70DDF9-94AE-4DD8-8057-27A4958F919D}"/>
              </a:ext>
            </a:extLst>
          </p:cNvPr>
          <p:cNvSpPr txBox="1"/>
          <p:nvPr/>
        </p:nvSpPr>
        <p:spPr>
          <a:xfrm>
            <a:off x="10066027" y="1265289"/>
            <a:ext cx="1530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EXTRAS</a:t>
            </a:r>
          </a:p>
        </p:txBody>
      </p:sp>
      <p:sp>
        <p:nvSpPr>
          <p:cNvPr id="2" name="Freeform 88">
            <a:extLst>
              <a:ext uri="{FF2B5EF4-FFF2-40B4-BE49-F238E27FC236}">
                <a16:creationId xmlns:a16="http://schemas.microsoft.com/office/drawing/2014/main" id="{868772FB-70AA-4196-A872-ABD82CCB7F6F}"/>
              </a:ext>
            </a:extLst>
          </p:cNvPr>
          <p:cNvSpPr>
            <a:spLocks noEditPoints="1"/>
          </p:cNvSpPr>
          <p:nvPr/>
        </p:nvSpPr>
        <p:spPr bwMode="auto">
          <a:xfrm>
            <a:off x="631714" y="2416065"/>
            <a:ext cx="214397" cy="216632"/>
          </a:xfrm>
          <a:custGeom>
            <a:avLst/>
            <a:gdLst>
              <a:gd name="T0" fmla="*/ 135 w 145"/>
              <a:gd name="T1" fmla="*/ 37 h 146"/>
              <a:gd name="T2" fmla="*/ 145 w 145"/>
              <a:gd name="T3" fmla="*/ 73 h 146"/>
              <a:gd name="T4" fmla="*/ 135 w 145"/>
              <a:gd name="T5" fmla="*/ 109 h 146"/>
              <a:gd name="T6" fmla="*/ 109 w 145"/>
              <a:gd name="T7" fmla="*/ 136 h 146"/>
              <a:gd name="T8" fmla="*/ 72 w 145"/>
              <a:gd name="T9" fmla="*/ 146 h 146"/>
              <a:gd name="T10" fmla="*/ 36 w 145"/>
              <a:gd name="T11" fmla="*/ 136 h 146"/>
              <a:gd name="T12" fmla="*/ 9 w 145"/>
              <a:gd name="T13" fmla="*/ 109 h 146"/>
              <a:gd name="T14" fmla="*/ 0 w 145"/>
              <a:gd name="T15" fmla="*/ 73 h 146"/>
              <a:gd name="T16" fmla="*/ 9 w 145"/>
              <a:gd name="T17" fmla="*/ 37 h 146"/>
              <a:gd name="T18" fmla="*/ 36 w 145"/>
              <a:gd name="T19" fmla="*/ 10 h 146"/>
              <a:gd name="T20" fmla="*/ 72 w 145"/>
              <a:gd name="T21" fmla="*/ 0 h 146"/>
              <a:gd name="T22" fmla="*/ 109 w 145"/>
              <a:gd name="T23" fmla="*/ 10 h 146"/>
              <a:gd name="T24" fmla="*/ 135 w 145"/>
              <a:gd name="T25" fmla="*/ 37 h 146"/>
              <a:gd name="T26" fmla="*/ 121 w 145"/>
              <a:gd name="T27" fmla="*/ 58 h 146"/>
              <a:gd name="T28" fmla="*/ 119 w 145"/>
              <a:gd name="T29" fmla="*/ 53 h 146"/>
              <a:gd name="T30" fmla="*/ 111 w 145"/>
              <a:gd name="T31" fmla="*/ 45 h 146"/>
              <a:gd name="T32" fmla="*/ 107 w 145"/>
              <a:gd name="T33" fmla="*/ 43 h 146"/>
              <a:gd name="T34" fmla="*/ 102 w 145"/>
              <a:gd name="T35" fmla="*/ 45 h 146"/>
              <a:gd name="T36" fmla="*/ 64 w 145"/>
              <a:gd name="T37" fmla="*/ 83 h 146"/>
              <a:gd name="T38" fmla="*/ 42 w 145"/>
              <a:gd name="T39" fmla="*/ 62 h 146"/>
              <a:gd name="T40" fmla="*/ 38 w 145"/>
              <a:gd name="T41" fmla="*/ 60 h 146"/>
              <a:gd name="T42" fmla="*/ 34 w 145"/>
              <a:gd name="T43" fmla="*/ 62 h 146"/>
              <a:gd name="T44" fmla="*/ 25 w 145"/>
              <a:gd name="T45" fmla="*/ 70 h 146"/>
              <a:gd name="T46" fmla="*/ 24 w 145"/>
              <a:gd name="T47" fmla="*/ 75 h 146"/>
              <a:gd name="T48" fmla="*/ 25 w 145"/>
              <a:gd name="T49" fmla="*/ 79 h 146"/>
              <a:gd name="T50" fmla="*/ 59 w 145"/>
              <a:gd name="T51" fmla="*/ 113 h 146"/>
              <a:gd name="T52" fmla="*/ 64 w 145"/>
              <a:gd name="T53" fmla="*/ 115 h 146"/>
              <a:gd name="T54" fmla="*/ 68 w 145"/>
              <a:gd name="T55" fmla="*/ 113 h 146"/>
              <a:gd name="T56" fmla="*/ 119 w 145"/>
              <a:gd name="T57" fmla="*/ 62 h 146"/>
              <a:gd name="T58" fmla="*/ 121 w 145"/>
              <a:gd name="T59" fmla="*/ 58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5" h="146">
                <a:moveTo>
                  <a:pt x="135" y="37"/>
                </a:moveTo>
                <a:cubicBezTo>
                  <a:pt x="142" y="48"/>
                  <a:pt x="145" y="60"/>
                  <a:pt x="145" y="73"/>
                </a:cubicBezTo>
                <a:cubicBezTo>
                  <a:pt x="145" y="86"/>
                  <a:pt x="142" y="98"/>
                  <a:pt x="135" y="109"/>
                </a:cubicBezTo>
                <a:cubicBezTo>
                  <a:pt x="129" y="121"/>
                  <a:pt x="120" y="129"/>
                  <a:pt x="109" y="136"/>
                </a:cubicBezTo>
                <a:cubicBezTo>
                  <a:pt x="98" y="142"/>
                  <a:pt x="85" y="146"/>
                  <a:pt x="72" y="146"/>
                </a:cubicBezTo>
                <a:cubicBezTo>
                  <a:pt x="59" y="146"/>
                  <a:pt x="47" y="142"/>
                  <a:pt x="36" y="136"/>
                </a:cubicBezTo>
                <a:cubicBezTo>
                  <a:pt x="25" y="129"/>
                  <a:pt x="16" y="121"/>
                  <a:pt x="9" y="109"/>
                </a:cubicBezTo>
                <a:cubicBezTo>
                  <a:pt x="3" y="98"/>
                  <a:pt x="0" y="86"/>
                  <a:pt x="0" y="73"/>
                </a:cubicBezTo>
                <a:cubicBezTo>
                  <a:pt x="0" y="60"/>
                  <a:pt x="3" y="48"/>
                  <a:pt x="9" y="37"/>
                </a:cubicBezTo>
                <a:cubicBezTo>
                  <a:pt x="16" y="25"/>
                  <a:pt x="25" y="17"/>
                  <a:pt x="36" y="10"/>
                </a:cubicBezTo>
                <a:cubicBezTo>
                  <a:pt x="47" y="4"/>
                  <a:pt x="59" y="0"/>
                  <a:pt x="72" y="0"/>
                </a:cubicBezTo>
                <a:cubicBezTo>
                  <a:pt x="85" y="0"/>
                  <a:pt x="98" y="4"/>
                  <a:pt x="109" y="10"/>
                </a:cubicBezTo>
                <a:cubicBezTo>
                  <a:pt x="120" y="17"/>
                  <a:pt x="129" y="25"/>
                  <a:pt x="135" y="37"/>
                </a:cubicBezTo>
                <a:close/>
                <a:moveTo>
                  <a:pt x="121" y="58"/>
                </a:moveTo>
                <a:cubicBezTo>
                  <a:pt x="121" y="56"/>
                  <a:pt x="121" y="54"/>
                  <a:pt x="119" y="53"/>
                </a:cubicBezTo>
                <a:cubicBezTo>
                  <a:pt x="111" y="45"/>
                  <a:pt x="111" y="45"/>
                  <a:pt x="111" y="45"/>
                </a:cubicBezTo>
                <a:cubicBezTo>
                  <a:pt x="110" y="44"/>
                  <a:pt x="108" y="43"/>
                  <a:pt x="107" y="43"/>
                </a:cubicBezTo>
                <a:cubicBezTo>
                  <a:pt x="105" y="43"/>
                  <a:pt x="103" y="44"/>
                  <a:pt x="102" y="45"/>
                </a:cubicBezTo>
                <a:cubicBezTo>
                  <a:pt x="64" y="83"/>
                  <a:pt x="64" y="83"/>
                  <a:pt x="64" y="83"/>
                </a:cubicBezTo>
                <a:cubicBezTo>
                  <a:pt x="42" y="62"/>
                  <a:pt x="42" y="62"/>
                  <a:pt x="42" y="62"/>
                </a:cubicBezTo>
                <a:cubicBezTo>
                  <a:pt x="41" y="61"/>
                  <a:pt x="40" y="60"/>
                  <a:pt x="38" y="60"/>
                </a:cubicBezTo>
                <a:cubicBezTo>
                  <a:pt x="36" y="60"/>
                  <a:pt x="35" y="61"/>
                  <a:pt x="34" y="62"/>
                </a:cubicBezTo>
                <a:cubicBezTo>
                  <a:pt x="25" y="70"/>
                  <a:pt x="25" y="70"/>
                  <a:pt x="25" y="70"/>
                </a:cubicBezTo>
                <a:cubicBezTo>
                  <a:pt x="24" y="72"/>
                  <a:pt x="24" y="73"/>
                  <a:pt x="24" y="75"/>
                </a:cubicBezTo>
                <a:cubicBezTo>
                  <a:pt x="24" y="76"/>
                  <a:pt x="24" y="78"/>
                  <a:pt x="25" y="7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61" y="114"/>
                  <a:pt x="62" y="115"/>
                  <a:pt x="64" y="115"/>
                </a:cubicBezTo>
                <a:cubicBezTo>
                  <a:pt x="65" y="115"/>
                  <a:pt x="67" y="114"/>
                  <a:pt x="68" y="113"/>
                </a:cubicBezTo>
                <a:cubicBezTo>
                  <a:pt x="119" y="62"/>
                  <a:pt x="119" y="62"/>
                  <a:pt x="119" y="62"/>
                </a:cubicBezTo>
                <a:cubicBezTo>
                  <a:pt x="121" y="61"/>
                  <a:pt x="121" y="59"/>
                  <a:pt x="121" y="58"/>
                </a:cubicBezTo>
                <a:close/>
              </a:path>
            </a:pathLst>
          </a:custGeom>
          <a:solidFill>
            <a:srgbClr val="00ACB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5AC59A-79E5-449E-A7DC-7CED1039D3D4}"/>
              </a:ext>
            </a:extLst>
          </p:cNvPr>
          <p:cNvSpPr/>
          <p:nvPr/>
        </p:nvSpPr>
        <p:spPr>
          <a:xfrm>
            <a:off x="1018161" y="2325557"/>
            <a:ext cx="4602948" cy="903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Adapt to the current environment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393E46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Challenge your customers to rethink their Company’s Personality in this Public Health Era</a:t>
            </a:r>
          </a:p>
        </p:txBody>
      </p:sp>
      <p:sp>
        <p:nvSpPr>
          <p:cNvPr id="4" name="Freeform 88">
            <a:extLst>
              <a:ext uri="{FF2B5EF4-FFF2-40B4-BE49-F238E27FC236}">
                <a16:creationId xmlns:a16="http://schemas.microsoft.com/office/drawing/2014/main" id="{62C0E4D7-9257-45CA-B9A9-0BA9021796B8}"/>
              </a:ext>
            </a:extLst>
          </p:cNvPr>
          <p:cNvSpPr>
            <a:spLocks noEditPoints="1"/>
          </p:cNvSpPr>
          <p:nvPr/>
        </p:nvSpPr>
        <p:spPr bwMode="auto">
          <a:xfrm>
            <a:off x="631714" y="3404245"/>
            <a:ext cx="214397" cy="216632"/>
          </a:xfrm>
          <a:custGeom>
            <a:avLst/>
            <a:gdLst>
              <a:gd name="T0" fmla="*/ 135 w 145"/>
              <a:gd name="T1" fmla="*/ 37 h 146"/>
              <a:gd name="T2" fmla="*/ 145 w 145"/>
              <a:gd name="T3" fmla="*/ 73 h 146"/>
              <a:gd name="T4" fmla="*/ 135 w 145"/>
              <a:gd name="T5" fmla="*/ 109 h 146"/>
              <a:gd name="T6" fmla="*/ 109 w 145"/>
              <a:gd name="T7" fmla="*/ 136 h 146"/>
              <a:gd name="T8" fmla="*/ 72 w 145"/>
              <a:gd name="T9" fmla="*/ 146 h 146"/>
              <a:gd name="T10" fmla="*/ 36 w 145"/>
              <a:gd name="T11" fmla="*/ 136 h 146"/>
              <a:gd name="T12" fmla="*/ 9 w 145"/>
              <a:gd name="T13" fmla="*/ 109 h 146"/>
              <a:gd name="T14" fmla="*/ 0 w 145"/>
              <a:gd name="T15" fmla="*/ 73 h 146"/>
              <a:gd name="T16" fmla="*/ 9 w 145"/>
              <a:gd name="T17" fmla="*/ 37 h 146"/>
              <a:gd name="T18" fmla="*/ 36 w 145"/>
              <a:gd name="T19" fmla="*/ 10 h 146"/>
              <a:gd name="T20" fmla="*/ 72 w 145"/>
              <a:gd name="T21" fmla="*/ 0 h 146"/>
              <a:gd name="T22" fmla="*/ 109 w 145"/>
              <a:gd name="T23" fmla="*/ 10 h 146"/>
              <a:gd name="T24" fmla="*/ 135 w 145"/>
              <a:gd name="T25" fmla="*/ 37 h 146"/>
              <a:gd name="T26" fmla="*/ 121 w 145"/>
              <a:gd name="T27" fmla="*/ 58 h 146"/>
              <a:gd name="T28" fmla="*/ 119 w 145"/>
              <a:gd name="T29" fmla="*/ 53 h 146"/>
              <a:gd name="T30" fmla="*/ 111 w 145"/>
              <a:gd name="T31" fmla="*/ 45 h 146"/>
              <a:gd name="T32" fmla="*/ 107 w 145"/>
              <a:gd name="T33" fmla="*/ 43 h 146"/>
              <a:gd name="T34" fmla="*/ 102 w 145"/>
              <a:gd name="T35" fmla="*/ 45 h 146"/>
              <a:gd name="T36" fmla="*/ 64 w 145"/>
              <a:gd name="T37" fmla="*/ 83 h 146"/>
              <a:gd name="T38" fmla="*/ 42 w 145"/>
              <a:gd name="T39" fmla="*/ 62 h 146"/>
              <a:gd name="T40" fmla="*/ 38 w 145"/>
              <a:gd name="T41" fmla="*/ 60 h 146"/>
              <a:gd name="T42" fmla="*/ 34 w 145"/>
              <a:gd name="T43" fmla="*/ 62 h 146"/>
              <a:gd name="T44" fmla="*/ 25 w 145"/>
              <a:gd name="T45" fmla="*/ 70 h 146"/>
              <a:gd name="T46" fmla="*/ 24 w 145"/>
              <a:gd name="T47" fmla="*/ 75 h 146"/>
              <a:gd name="T48" fmla="*/ 25 w 145"/>
              <a:gd name="T49" fmla="*/ 79 h 146"/>
              <a:gd name="T50" fmla="*/ 59 w 145"/>
              <a:gd name="T51" fmla="*/ 113 h 146"/>
              <a:gd name="T52" fmla="*/ 64 w 145"/>
              <a:gd name="T53" fmla="*/ 115 h 146"/>
              <a:gd name="T54" fmla="*/ 68 w 145"/>
              <a:gd name="T55" fmla="*/ 113 h 146"/>
              <a:gd name="T56" fmla="*/ 119 w 145"/>
              <a:gd name="T57" fmla="*/ 62 h 146"/>
              <a:gd name="T58" fmla="*/ 121 w 145"/>
              <a:gd name="T59" fmla="*/ 58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5" h="146">
                <a:moveTo>
                  <a:pt x="135" y="37"/>
                </a:moveTo>
                <a:cubicBezTo>
                  <a:pt x="142" y="48"/>
                  <a:pt x="145" y="60"/>
                  <a:pt x="145" y="73"/>
                </a:cubicBezTo>
                <a:cubicBezTo>
                  <a:pt x="145" y="86"/>
                  <a:pt x="142" y="98"/>
                  <a:pt x="135" y="109"/>
                </a:cubicBezTo>
                <a:cubicBezTo>
                  <a:pt x="129" y="121"/>
                  <a:pt x="120" y="129"/>
                  <a:pt x="109" y="136"/>
                </a:cubicBezTo>
                <a:cubicBezTo>
                  <a:pt x="98" y="142"/>
                  <a:pt x="85" y="146"/>
                  <a:pt x="72" y="146"/>
                </a:cubicBezTo>
                <a:cubicBezTo>
                  <a:pt x="59" y="146"/>
                  <a:pt x="47" y="142"/>
                  <a:pt x="36" y="136"/>
                </a:cubicBezTo>
                <a:cubicBezTo>
                  <a:pt x="25" y="129"/>
                  <a:pt x="16" y="121"/>
                  <a:pt x="9" y="109"/>
                </a:cubicBezTo>
                <a:cubicBezTo>
                  <a:pt x="3" y="98"/>
                  <a:pt x="0" y="86"/>
                  <a:pt x="0" y="73"/>
                </a:cubicBezTo>
                <a:cubicBezTo>
                  <a:pt x="0" y="60"/>
                  <a:pt x="3" y="48"/>
                  <a:pt x="9" y="37"/>
                </a:cubicBezTo>
                <a:cubicBezTo>
                  <a:pt x="16" y="25"/>
                  <a:pt x="25" y="17"/>
                  <a:pt x="36" y="10"/>
                </a:cubicBezTo>
                <a:cubicBezTo>
                  <a:pt x="47" y="4"/>
                  <a:pt x="59" y="0"/>
                  <a:pt x="72" y="0"/>
                </a:cubicBezTo>
                <a:cubicBezTo>
                  <a:pt x="85" y="0"/>
                  <a:pt x="98" y="4"/>
                  <a:pt x="109" y="10"/>
                </a:cubicBezTo>
                <a:cubicBezTo>
                  <a:pt x="120" y="17"/>
                  <a:pt x="129" y="25"/>
                  <a:pt x="135" y="37"/>
                </a:cubicBezTo>
                <a:close/>
                <a:moveTo>
                  <a:pt x="121" y="58"/>
                </a:moveTo>
                <a:cubicBezTo>
                  <a:pt x="121" y="56"/>
                  <a:pt x="121" y="54"/>
                  <a:pt x="119" y="53"/>
                </a:cubicBezTo>
                <a:cubicBezTo>
                  <a:pt x="111" y="45"/>
                  <a:pt x="111" y="45"/>
                  <a:pt x="111" y="45"/>
                </a:cubicBezTo>
                <a:cubicBezTo>
                  <a:pt x="110" y="44"/>
                  <a:pt x="108" y="43"/>
                  <a:pt x="107" y="43"/>
                </a:cubicBezTo>
                <a:cubicBezTo>
                  <a:pt x="105" y="43"/>
                  <a:pt x="103" y="44"/>
                  <a:pt x="102" y="45"/>
                </a:cubicBezTo>
                <a:cubicBezTo>
                  <a:pt x="64" y="83"/>
                  <a:pt x="64" y="83"/>
                  <a:pt x="64" y="83"/>
                </a:cubicBezTo>
                <a:cubicBezTo>
                  <a:pt x="42" y="62"/>
                  <a:pt x="42" y="62"/>
                  <a:pt x="42" y="62"/>
                </a:cubicBezTo>
                <a:cubicBezTo>
                  <a:pt x="41" y="61"/>
                  <a:pt x="40" y="60"/>
                  <a:pt x="38" y="60"/>
                </a:cubicBezTo>
                <a:cubicBezTo>
                  <a:pt x="36" y="60"/>
                  <a:pt x="35" y="61"/>
                  <a:pt x="34" y="62"/>
                </a:cubicBezTo>
                <a:cubicBezTo>
                  <a:pt x="25" y="70"/>
                  <a:pt x="25" y="70"/>
                  <a:pt x="25" y="70"/>
                </a:cubicBezTo>
                <a:cubicBezTo>
                  <a:pt x="24" y="72"/>
                  <a:pt x="24" y="73"/>
                  <a:pt x="24" y="75"/>
                </a:cubicBezTo>
                <a:cubicBezTo>
                  <a:pt x="24" y="76"/>
                  <a:pt x="24" y="78"/>
                  <a:pt x="25" y="7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61" y="114"/>
                  <a:pt x="62" y="115"/>
                  <a:pt x="64" y="115"/>
                </a:cubicBezTo>
                <a:cubicBezTo>
                  <a:pt x="65" y="115"/>
                  <a:pt x="67" y="114"/>
                  <a:pt x="68" y="113"/>
                </a:cubicBezTo>
                <a:cubicBezTo>
                  <a:pt x="119" y="62"/>
                  <a:pt x="119" y="62"/>
                  <a:pt x="119" y="62"/>
                </a:cubicBezTo>
                <a:cubicBezTo>
                  <a:pt x="121" y="61"/>
                  <a:pt x="121" y="59"/>
                  <a:pt x="121" y="58"/>
                </a:cubicBezTo>
                <a:close/>
              </a:path>
            </a:pathLst>
          </a:custGeom>
          <a:solidFill>
            <a:srgbClr val="00ACB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72B9F4-B0F5-43F0-A01E-7618E9CABFCC}"/>
              </a:ext>
            </a:extLst>
          </p:cNvPr>
          <p:cNvSpPr/>
          <p:nvPr/>
        </p:nvSpPr>
        <p:spPr>
          <a:xfrm>
            <a:off x="1018161" y="3318520"/>
            <a:ext cx="4602948" cy="623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 are on the right side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393E46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Sell the New Normal with confidence and integrity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25269F-88FC-4328-9951-BE5F6C357EFE}"/>
              </a:ext>
            </a:extLst>
          </p:cNvPr>
          <p:cNvSpPr/>
          <p:nvPr/>
        </p:nvSpPr>
        <p:spPr>
          <a:xfrm>
            <a:off x="633073" y="5270694"/>
            <a:ext cx="4330811" cy="903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3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400" dirty="0">
                <a:solidFill>
                  <a:srgbClr val="393E46"/>
                </a:solidFill>
                <a:latin typeface="Roboto Condensed Light" panose="02000000000000000000"/>
                <a:ea typeface="Roboto Condensed Light" panose="02000000000000000000" pitchFamily="2" charset="0"/>
              </a:rPr>
              <a:t>Differentiation</a:t>
            </a:r>
          </a:p>
          <a:p>
            <a:pPr marL="171450" indent="-171450">
              <a:lnSpc>
                <a:spcPct val="13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400" dirty="0">
                <a:solidFill>
                  <a:srgbClr val="393E46"/>
                </a:solidFill>
                <a:latin typeface="Roboto Condensed Light" panose="02000000000000000000"/>
              </a:rPr>
              <a:t>Profit margin</a:t>
            </a:r>
          </a:p>
          <a:p>
            <a:pPr marL="171450" indent="-171450">
              <a:lnSpc>
                <a:spcPct val="13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400" dirty="0">
                <a:solidFill>
                  <a:srgbClr val="393E46"/>
                </a:solidFill>
                <a:latin typeface="Roboto Condensed Light" panose="02000000000000000000"/>
              </a:rPr>
              <a:t>Money is being spent on healthy lifestyles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643E2E-9F0A-458B-9E83-57BE6077E2C1}"/>
              </a:ext>
            </a:extLst>
          </p:cNvPr>
          <p:cNvSpPr/>
          <p:nvPr/>
        </p:nvSpPr>
        <p:spPr>
          <a:xfrm>
            <a:off x="4569240" y="5269191"/>
            <a:ext cx="4260435" cy="903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3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400" dirty="0">
                <a:solidFill>
                  <a:srgbClr val="393E46"/>
                </a:solidFill>
                <a:latin typeface="Roboto Condensed Light" panose="02000000000000000000"/>
              </a:rPr>
              <a:t>There’s multiple solutions - get your dealers to offer IAQ accessories and bundles</a:t>
            </a:r>
          </a:p>
          <a:p>
            <a:pPr marL="171450" indent="-171450">
              <a:lnSpc>
                <a:spcPct val="13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400" dirty="0">
                <a:solidFill>
                  <a:srgbClr val="393E46"/>
                </a:solidFill>
                <a:latin typeface="Roboto Condensed Light" panose="02000000000000000000"/>
              </a:rPr>
              <a:t>People are being helped!!!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03686A-E364-466A-B57C-B36E720494C3}"/>
              </a:ext>
            </a:extLst>
          </p:cNvPr>
          <p:cNvSpPr txBox="1"/>
          <p:nvPr/>
        </p:nvSpPr>
        <p:spPr>
          <a:xfrm>
            <a:off x="633073" y="4685919"/>
            <a:ext cx="5484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Why Does IAQ Matter?</a:t>
            </a:r>
          </a:p>
        </p:txBody>
      </p:sp>
    </p:spTree>
    <p:extLst>
      <p:ext uri="{BB962C8B-B14F-4D97-AF65-F5344CB8AC3E}">
        <p14:creationId xmlns:p14="http://schemas.microsoft.com/office/powerpoint/2010/main" val="3959025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68888C-45F8-4B94-9259-6ECBEBEEEADE}"/>
              </a:ext>
            </a:extLst>
          </p:cNvPr>
          <p:cNvSpPr/>
          <p:nvPr/>
        </p:nvSpPr>
        <p:spPr>
          <a:xfrm>
            <a:off x="0" y="0"/>
            <a:ext cx="12192000" cy="331839"/>
          </a:xfrm>
          <a:prstGeom prst="rect">
            <a:avLst/>
          </a:prstGeom>
          <a:solidFill>
            <a:srgbClr val="393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107760-29FE-474E-AF7D-4A8D7364DD9F}"/>
              </a:ext>
            </a:extLst>
          </p:cNvPr>
          <p:cNvSpPr/>
          <p:nvPr/>
        </p:nvSpPr>
        <p:spPr>
          <a:xfrm>
            <a:off x="0" y="331839"/>
            <a:ext cx="12192000" cy="1210449"/>
          </a:xfrm>
          <a:prstGeom prst="rect">
            <a:avLst/>
          </a:prstGeom>
          <a:solidFill>
            <a:srgbClr val="778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3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61FC7-5FD2-4A2A-98E4-F3F3EE6B336B}"/>
              </a:ext>
            </a:extLst>
          </p:cNvPr>
          <p:cNvSpPr txBox="1"/>
          <p:nvPr/>
        </p:nvSpPr>
        <p:spPr>
          <a:xfrm>
            <a:off x="526939" y="27419"/>
            <a:ext cx="5569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IAQ Market Success and Support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15C413-6543-4D42-935E-D8694EC08290}"/>
              </a:ext>
            </a:extLst>
          </p:cNvPr>
          <p:cNvSpPr txBox="1"/>
          <p:nvPr/>
        </p:nvSpPr>
        <p:spPr>
          <a:xfrm>
            <a:off x="6095998" y="27419"/>
            <a:ext cx="5661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eMail</a:t>
            </a:r>
            <a:r>
              <a:rPr lang="en-US" sz="1200" dirty="0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: ra@kggconsulting.com | 844.750.4197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715F72-4671-4076-AEC4-D777EC097D72}"/>
              </a:ext>
            </a:extLst>
          </p:cNvPr>
          <p:cNvSpPr txBox="1">
            <a:spLocks/>
          </p:cNvSpPr>
          <p:nvPr/>
        </p:nvSpPr>
        <p:spPr>
          <a:xfrm>
            <a:off x="526941" y="573317"/>
            <a:ext cx="11230421" cy="4310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2"/>
                </a:solidFill>
                <a:latin typeface="Raleway ExtraBold" panose="020B0903030101060003" pitchFamily="34" charset="0"/>
                <a:ea typeface="Roboto Medium" panose="02000000000000000000" pitchFamily="2" charset="0"/>
              </a:rPr>
              <a:t>Formula for Distributor Success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0D6365-32B5-4B20-BFD5-8E62D441A503}"/>
              </a:ext>
            </a:extLst>
          </p:cNvPr>
          <p:cNvSpPr txBox="1"/>
          <p:nvPr/>
        </p:nvSpPr>
        <p:spPr>
          <a:xfrm>
            <a:off x="526942" y="1265289"/>
            <a:ext cx="17109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IAQ MATTERS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789289-3E1C-4569-B6FB-C8DD428AAA96}"/>
              </a:ext>
            </a:extLst>
          </p:cNvPr>
          <p:cNvSpPr txBox="1"/>
          <p:nvPr/>
        </p:nvSpPr>
        <p:spPr>
          <a:xfrm>
            <a:off x="2237874" y="1265289"/>
            <a:ext cx="19761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SUCCESS FORMULA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012D8B-F900-4905-97A7-30EEDE80C297}"/>
              </a:ext>
            </a:extLst>
          </p:cNvPr>
          <p:cNvSpPr txBox="1"/>
          <p:nvPr/>
        </p:nvSpPr>
        <p:spPr>
          <a:xfrm>
            <a:off x="4214035" y="1265289"/>
            <a:ext cx="18435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KGG RESOURCES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07DF70-9769-460F-BB19-FD8C5F1CFB71}"/>
              </a:ext>
            </a:extLst>
          </p:cNvPr>
          <p:cNvSpPr txBox="1"/>
          <p:nvPr/>
        </p:nvSpPr>
        <p:spPr>
          <a:xfrm>
            <a:off x="6057583" y="1265289"/>
            <a:ext cx="1530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TREATMENT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397620-27D0-4CEB-83E8-3A4A525B7C6D}"/>
              </a:ext>
            </a:extLst>
          </p:cNvPr>
          <p:cNvSpPr txBox="1"/>
          <p:nvPr/>
        </p:nvSpPr>
        <p:spPr>
          <a:xfrm>
            <a:off x="7587916" y="1265289"/>
            <a:ext cx="24781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CLEAN COMFORT LINEUP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098F41-2BC7-415E-BA27-4AC887696F5E}"/>
              </a:ext>
            </a:extLst>
          </p:cNvPr>
          <p:cNvSpPr/>
          <p:nvPr/>
        </p:nvSpPr>
        <p:spPr>
          <a:xfrm>
            <a:off x="2237873" y="1539871"/>
            <a:ext cx="1976161" cy="45719"/>
          </a:xfrm>
          <a:prstGeom prst="rect">
            <a:avLst/>
          </a:prstGeom>
          <a:solidFill>
            <a:srgbClr val="00ACB4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086BF87-8573-4994-B0E1-17AC8F0D43D4}"/>
              </a:ext>
            </a:extLst>
          </p:cNvPr>
          <p:cNvSpPr/>
          <p:nvPr/>
        </p:nvSpPr>
        <p:spPr>
          <a:xfrm>
            <a:off x="-1" y="6820302"/>
            <a:ext cx="12191999" cy="45719"/>
          </a:xfrm>
          <a:prstGeom prst="rect">
            <a:avLst/>
          </a:prstGeom>
          <a:solidFill>
            <a:srgbClr val="00ACB4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70DDF9-94AE-4DD8-8057-27A4958F919D}"/>
              </a:ext>
            </a:extLst>
          </p:cNvPr>
          <p:cNvSpPr txBox="1"/>
          <p:nvPr/>
        </p:nvSpPr>
        <p:spPr>
          <a:xfrm>
            <a:off x="10066027" y="1265289"/>
            <a:ext cx="1530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EXTRAS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3A7B1B-81A4-4D7E-BC91-992490F1C35F}"/>
              </a:ext>
            </a:extLst>
          </p:cNvPr>
          <p:cNvSpPr/>
          <p:nvPr/>
        </p:nvSpPr>
        <p:spPr>
          <a:xfrm>
            <a:off x="5426905" y="2444984"/>
            <a:ext cx="4602948" cy="34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Clr>
                <a:srgbClr val="00ACB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Promote IAQ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3C3077-92B9-4785-864E-42E8ED0120DF}"/>
              </a:ext>
            </a:extLst>
          </p:cNvPr>
          <p:cNvSpPr/>
          <p:nvPr/>
        </p:nvSpPr>
        <p:spPr>
          <a:xfrm>
            <a:off x="5426905" y="2788219"/>
            <a:ext cx="4602948" cy="34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Clr>
                <a:srgbClr val="00ACB4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Train on IAQ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690045-AE5C-425C-949D-DDEF6CF8FE0B}"/>
              </a:ext>
            </a:extLst>
          </p:cNvPr>
          <p:cNvSpPr/>
          <p:nvPr/>
        </p:nvSpPr>
        <p:spPr>
          <a:xfrm>
            <a:off x="5426905" y="3150990"/>
            <a:ext cx="4602948" cy="903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Clr>
                <a:srgbClr val="00ACB4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Talk about IAQ</a:t>
            </a:r>
            <a:br>
              <a:rPr lang="en-US" sz="14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400" dirty="0">
                <a:solidFill>
                  <a:srgbClr val="393E46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Preach issues and solutions’ effectiveness. Preach easy installations.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B20202-A65A-4887-8320-967550AC73EA}"/>
              </a:ext>
            </a:extLst>
          </p:cNvPr>
          <p:cNvSpPr/>
          <p:nvPr/>
        </p:nvSpPr>
        <p:spPr>
          <a:xfrm>
            <a:off x="5426905" y="4054379"/>
            <a:ext cx="4602948" cy="34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Clr>
                <a:srgbClr val="00ACB4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Use our Local Reps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A2AED1-F6F8-421A-AFAB-36EFAF0586B7}"/>
              </a:ext>
            </a:extLst>
          </p:cNvPr>
          <p:cNvSpPr/>
          <p:nvPr/>
        </p:nvSpPr>
        <p:spPr>
          <a:xfrm>
            <a:off x="5426905" y="4397614"/>
            <a:ext cx="4602948" cy="623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Clr>
                <a:srgbClr val="00ACB4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Secret Sauce</a:t>
            </a:r>
            <a:br>
              <a:rPr lang="en-US" sz="14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400" dirty="0">
                <a:solidFill>
                  <a:srgbClr val="393E46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Ride-</a:t>
            </a:r>
            <a:r>
              <a:rPr lang="en-US" sz="1400" dirty="0" err="1">
                <a:solidFill>
                  <a:srgbClr val="393E46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alongs</a:t>
            </a:r>
            <a:r>
              <a:rPr lang="en-US" sz="1400" dirty="0">
                <a:solidFill>
                  <a:srgbClr val="393E46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with Reps. (or zoom-</a:t>
            </a:r>
            <a:r>
              <a:rPr lang="en-US" sz="1400" dirty="0" err="1">
                <a:solidFill>
                  <a:srgbClr val="393E46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alongs</a:t>
            </a:r>
            <a:r>
              <a:rPr lang="en-US" sz="1400" dirty="0">
                <a:solidFill>
                  <a:srgbClr val="393E46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205558-6CE7-4E68-8486-0CB92A4C1689}"/>
              </a:ext>
            </a:extLst>
          </p:cNvPr>
          <p:cNvSpPr/>
          <p:nvPr/>
        </p:nvSpPr>
        <p:spPr>
          <a:xfrm>
            <a:off x="5426905" y="5020926"/>
            <a:ext cx="4602948" cy="34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Clr>
                <a:srgbClr val="00ACB4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Have inventory in-stock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339810A-666A-4B65-B8B7-2A00047EE324}"/>
              </a:ext>
            </a:extLst>
          </p:cNvPr>
          <p:cNvSpPr/>
          <p:nvPr/>
        </p:nvSpPr>
        <p:spPr>
          <a:xfrm>
            <a:off x="5426905" y="5364161"/>
            <a:ext cx="5858192" cy="34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Clr>
                <a:srgbClr val="00ACB4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Encourage Contractors to have inventory on their trucks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A3568B8-0F8F-4F91-87F2-0E37013F868A}"/>
              </a:ext>
            </a:extLst>
          </p:cNvPr>
          <p:cNvSpPr/>
          <p:nvPr/>
        </p:nvSpPr>
        <p:spPr>
          <a:xfrm>
            <a:off x="5426904" y="5707396"/>
            <a:ext cx="6534468" cy="34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Clr>
                <a:srgbClr val="00ACB4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Encourage Contractors to use the Video in the selling process!</a:t>
            </a:r>
          </a:p>
        </p:txBody>
      </p:sp>
      <p:pic>
        <p:nvPicPr>
          <p:cNvPr id="40" name="Picture 3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7DF6884-E1C3-4119-8BBC-28ADD26DE2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9"/>
          <a:stretch/>
        </p:blipFill>
        <p:spPr>
          <a:xfrm>
            <a:off x="526939" y="2495088"/>
            <a:ext cx="4740386" cy="355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56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68888C-45F8-4B94-9259-6ECBEBEEEADE}"/>
              </a:ext>
            </a:extLst>
          </p:cNvPr>
          <p:cNvSpPr/>
          <p:nvPr/>
        </p:nvSpPr>
        <p:spPr>
          <a:xfrm>
            <a:off x="0" y="0"/>
            <a:ext cx="12192000" cy="331839"/>
          </a:xfrm>
          <a:prstGeom prst="rect">
            <a:avLst/>
          </a:prstGeom>
          <a:solidFill>
            <a:srgbClr val="393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107760-29FE-474E-AF7D-4A8D7364DD9F}"/>
              </a:ext>
            </a:extLst>
          </p:cNvPr>
          <p:cNvSpPr/>
          <p:nvPr/>
        </p:nvSpPr>
        <p:spPr>
          <a:xfrm>
            <a:off x="0" y="331839"/>
            <a:ext cx="12192000" cy="1210449"/>
          </a:xfrm>
          <a:prstGeom prst="rect">
            <a:avLst/>
          </a:prstGeom>
          <a:solidFill>
            <a:srgbClr val="778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3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61FC7-5FD2-4A2A-98E4-F3F3EE6B336B}"/>
              </a:ext>
            </a:extLst>
          </p:cNvPr>
          <p:cNvSpPr txBox="1"/>
          <p:nvPr/>
        </p:nvSpPr>
        <p:spPr>
          <a:xfrm>
            <a:off x="526939" y="27419"/>
            <a:ext cx="5569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IAQ Market Success and Support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15C413-6543-4D42-935E-D8694EC08290}"/>
              </a:ext>
            </a:extLst>
          </p:cNvPr>
          <p:cNvSpPr txBox="1"/>
          <p:nvPr/>
        </p:nvSpPr>
        <p:spPr>
          <a:xfrm>
            <a:off x="6095998" y="27419"/>
            <a:ext cx="5661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eMail</a:t>
            </a:r>
            <a:r>
              <a:rPr lang="en-US" sz="1200" dirty="0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: ra@kggconsulting.com | 844.750.4197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715F72-4671-4076-AEC4-D777EC097D72}"/>
              </a:ext>
            </a:extLst>
          </p:cNvPr>
          <p:cNvSpPr txBox="1">
            <a:spLocks/>
          </p:cNvSpPr>
          <p:nvPr/>
        </p:nvSpPr>
        <p:spPr>
          <a:xfrm>
            <a:off x="526941" y="573317"/>
            <a:ext cx="11230421" cy="4310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2"/>
                </a:solidFill>
                <a:latin typeface="Raleway ExtraBold" panose="020B0903030101060003" pitchFamily="34" charset="0"/>
                <a:ea typeface="Roboto Medium" panose="02000000000000000000" pitchFamily="2" charset="0"/>
              </a:rPr>
              <a:t>The KGG Team is here to help!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0D6365-32B5-4B20-BFD5-8E62D441A503}"/>
              </a:ext>
            </a:extLst>
          </p:cNvPr>
          <p:cNvSpPr txBox="1"/>
          <p:nvPr/>
        </p:nvSpPr>
        <p:spPr>
          <a:xfrm>
            <a:off x="526942" y="1265289"/>
            <a:ext cx="17109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IAQ MATTERS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789289-3E1C-4569-B6FB-C8DD428AAA96}"/>
              </a:ext>
            </a:extLst>
          </p:cNvPr>
          <p:cNvSpPr txBox="1"/>
          <p:nvPr/>
        </p:nvSpPr>
        <p:spPr>
          <a:xfrm>
            <a:off x="2237874" y="1265289"/>
            <a:ext cx="19761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SUCCESS FORMULA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012D8B-F900-4905-97A7-30EEDE80C297}"/>
              </a:ext>
            </a:extLst>
          </p:cNvPr>
          <p:cNvSpPr txBox="1"/>
          <p:nvPr/>
        </p:nvSpPr>
        <p:spPr>
          <a:xfrm>
            <a:off x="4214035" y="1265289"/>
            <a:ext cx="18435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KGG RESOURCES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07DF70-9769-460F-BB19-FD8C5F1CFB71}"/>
              </a:ext>
            </a:extLst>
          </p:cNvPr>
          <p:cNvSpPr txBox="1"/>
          <p:nvPr/>
        </p:nvSpPr>
        <p:spPr>
          <a:xfrm>
            <a:off x="6057583" y="1265289"/>
            <a:ext cx="1530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TREATMENT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397620-27D0-4CEB-83E8-3A4A525B7C6D}"/>
              </a:ext>
            </a:extLst>
          </p:cNvPr>
          <p:cNvSpPr txBox="1"/>
          <p:nvPr/>
        </p:nvSpPr>
        <p:spPr>
          <a:xfrm>
            <a:off x="7587916" y="1265289"/>
            <a:ext cx="24781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CLEAN COMFORT LINEUP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098F41-2BC7-415E-BA27-4AC887696F5E}"/>
              </a:ext>
            </a:extLst>
          </p:cNvPr>
          <p:cNvSpPr/>
          <p:nvPr/>
        </p:nvSpPr>
        <p:spPr>
          <a:xfrm>
            <a:off x="4214034" y="1537686"/>
            <a:ext cx="1843547" cy="45719"/>
          </a:xfrm>
          <a:prstGeom prst="rect">
            <a:avLst/>
          </a:prstGeom>
          <a:solidFill>
            <a:srgbClr val="00ACB4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086BF87-8573-4994-B0E1-17AC8F0D43D4}"/>
              </a:ext>
            </a:extLst>
          </p:cNvPr>
          <p:cNvSpPr/>
          <p:nvPr/>
        </p:nvSpPr>
        <p:spPr>
          <a:xfrm>
            <a:off x="-1" y="6820302"/>
            <a:ext cx="12191999" cy="45719"/>
          </a:xfrm>
          <a:prstGeom prst="rect">
            <a:avLst/>
          </a:prstGeom>
          <a:solidFill>
            <a:srgbClr val="00ACB4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70DDF9-94AE-4DD8-8057-27A4958F919D}"/>
              </a:ext>
            </a:extLst>
          </p:cNvPr>
          <p:cNvSpPr txBox="1"/>
          <p:nvPr/>
        </p:nvSpPr>
        <p:spPr>
          <a:xfrm>
            <a:off x="10066027" y="1265289"/>
            <a:ext cx="1530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EXTRAS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530CF47-A2BD-44FD-831D-6BEA939533AC}"/>
              </a:ext>
            </a:extLst>
          </p:cNvPr>
          <p:cNvGrpSpPr/>
          <p:nvPr/>
        </p:nvGrpSpPr>
        <p:grpSpPr>
          <a:xfrm>
            <a:off x="1365416" y="2205832"/>
            <a:ext cx="4651551" cy="4150550"/>
            <a:chOff x="1245396" y="2177246"/>
            <a:chExt cx="4651551" cy="415055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EDC5B30-D992-4725-9397-1464C79A377B}"/>
                </a:ext>
              </a:extLst>
            </p:cNvPr>
            <p:cNvSpPr/>
            <p:nvPr/>
          </p:nvSpPr>
          <p:spPr>
            <a:xfrm>
              <a:off x="1245396" y="2177246"/>
              <a:ext cx="680484" cy="680484"/>
            </a:xfrm>
            <a:prstGeom prst="ellipse">
              <a:avLst/>
            </a:prstGeom>
            <a:solidFill>
              <a:srgbClr val="00AC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D2E8A1-0CA9-4020-B242-A361E7BEBB40}"/>
                </a:ext>
              </a:extLst>
            </p:cNvPr>
            <p:cNvSpPr/>
            <p:nvPr/>
          </p:nvSpPr>
          <p:spPr>
            <a:xfrm>
              <a:off x="1925880" y="2205832"/>
              <a:ext cx="3971067" cy="5875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393E4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Premier IAQ Products </a:t>
              </a:r>
              <a:br>
                <a:rPr lang="en-US" sz="1400" b="1" dirty="0">
                  <a:solidFill>
                    <a:srgbClr val="393E4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1200" dirty="0">
                  <a:solidFill>
                    <a:srgbClr val="393E46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Multiple brands that are vetted and proven technology</a:t>
              </a:r>
              <a:endParaRPr lang="en-US" sz="1400" dirty="0">
                <a:solidFill>
                  <a:srgbClr val="393E46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E429290-AAE1-4EFA-BA37-12C6E6C1FF00}"/>
                </a:ext>
              </a:extLst>
            </p:cNvPr>
            <p:cNvSpPr/>
            <p:nvPr/>
          </p:nvSpPr>
          <p:spPr>
            <a:xfrm>
              <a:off x="1245396" y="3348391"/>
              <a:ext cx="680484" cy="680484"/>
            </a:xfrm>
            <a:prstGeom prst="ellipse">
              <a:avLst/>
            </a:prstGeom>
            <a:solidFill>
              <a:srgbClr val="00AC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30858A-1A2D-4BF5-9116-83F36B56FD95}"/>
                </a:ext>
              </a:extLst>
            </p:cNvPr>
            <p:cNvSpPr/>
            <p:nvPr/>
          </p:nvSpPr>
          <p:spPr>
            <a:xfrm>
              <a:off x="1925880" y="3376977"/>
              <a:ext cx="3971067" cy="5875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393E4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Local Reps</a:t>
              </a:r>
              <a:br>
                <a:rPr lang="en-US" sz="1400" b="1" dirty="0">
                  <a:solidFill>
                    <a:srgbClr val="393E4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1200" dirty="0">
                  <a:solidFill>
                    <a:srgbClr val="393E46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Fully trained IAQ experts</a:t>
              </a:r>
              <a:endParaRPr lang="en-US" sz="1400" dirty="0">
                <a:solidFill>
                  <a:srgbClr val="393E46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1C3F80C-DA70-4278-979D-9064885C0C49}"/>
                </a:ext>
              </a:extLst>
            </p:cNvPr>
            <p:cNvSpPr/>
            <p:nvPr/>
          </p:nvSpPr>
          <p:spPr>
            <a:xfrm>
              <a:off x="1245396" y="4490950"/>
              <a:ext cx="680484" cy="680484"/>
            </a:xfrm>
            <a:prstGeom prst="ellipse">
              <a:avLst/>
            </a:prstGeom>
            <a:solidFill>
              <a:srgbClr val="00AC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4AAA873-9091-43FB-9D27-E6859501DCCC}"/>
                </a:ext>
              </a:extLst>
            </p:cNvPr>
            <p:cNvSpPr/>
            <p:nvPr/>
          </p:nvSpPr>
          <p:spPr>
            <a:xfrm>
              <a:off x="1925880" y="4519536"/>
              <a:ext cx="3971067" cy="5875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393E4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Online Training</a:t>
              </a:r>
              <a:br>
                <a:rPr lang="en-US" sz="1400" b="1" dirty="0">
                  <a:solidFill>
                    <a:srgbClr val="393E4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1200" dirty="0">
                  <a:solidFill>
                    <a:srgbClr val="393E46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IAQ Courses and certification available</a:t>
              </a:r>
              <a:endParaRPr lang="en-US" sz="1400" dirty="0">
                <a:solidFill>
                  <a:srgbClr val="393E46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B795E70-CDAC-47FB-8422-16500FD264C4}"/>
                </a:ext>
              </a:extLst>
            </p:cNvPr>
            <p:cNvSpPr/>
            <p:nvPr/>
          </p:nvSpPr>
          <p:spPr>
            <a:xfrm>
              <a:off x="1245396" y="5604199"/>
              <a:ext cx="680484" cy="680484"/>
            </a:xfrm>
            <a:prstGeom prst="ellipse">
              <a:avLst/>
            </a:prstGeom>
            <a:solidFill>
              <a:srgbClr val="00AC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AAF81B-45E4-46DB-9AFE-C317AFBDD8EA}"/>
                </a:ext>
              </a:extLst>
            </p:cNvPr>
            <p:cNvSpPr/>
            <p:nvPr/>
          </p:nvSpPr>
          <p:spPr>
            <a:xfrm>
              <a:off x="1925880" y="5632785"/>
              <a:ext cx="3971067" cy="5875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 err="1">
                  <a:solidFill>
                    <a:srgbClr val="393E4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REPTalk</a:t>
              </a:r>
              <a:r>
                <a:rPr lang="en-US" sz="1400" b="1" dirty="0">
                  <a:solidFill>
                    <a:srgbClr val="393E4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br>
                <a:rPr lang="en-US" sz="1400" b="1" dirty="0">
                  <a:solidFill>
                    <a:srgbClr val="393E4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1200" dirty="0">
                  <a:solidFill>
                    <a:srgbClr val="393E46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HVAC industry focused podcast</a:t>
              </a:r>
              <a:endParaRPr lang="en-US" sz="1400" dirty="0">
                <a:solidFill>
                  <a:srgbClr val="393E46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3CFE59FA-D507-4710-A6BF-809383072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85003" y="3492688"/>
              <a:ext cx="601271" cy="601271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B5163329-01B0-4E2C-B50B-613154FF1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29606" y="4739463"/>
              <a:ext cx="512064" cy="512064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A5045678-AAC3-4086-8DF8-83A02B3C6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29606" y="5815732"/>
              <a:ext cx="512064" cy="512064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4B818EA6-7602-4907-B5CA-15AB6958E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29606" y="2401810"/>
              <a:ext cx="512064" cy="512064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AA068BF-71F7-463F-A584-C021AF3AE35F}"/>
              </a:ext>
            </a:extLst>
          </p:cNvPr>
          <p:cNvGrpSpPr/>
          <p:nvPr/>
        </p:nvGrpSpPr>
        <p:grpSpPr>
          <a:xfrm>
            <a:off x="6637569" y="2205832"/>
            <a:ext cx="4578220" cy="4283138"/>
            <a:chOff x="6096000" y="2205832"/>
            <a:chExt cx="4578220" cy="428313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0DF3CEC-5373-4A50-B03E-1CFEA1B14BC8}"/>
                </a:ext>
              </a:extLst>
            </p:cNvPr>
            <p:cNvSpPr/>
            <p:nvPr/>
          </p:nvSpPr>
          <p:spPr>
            <a:xfrm>
              <a:off x="6105330" y="2205832"/>
              <a:ext cx="680484" cy="680484"/>
            </a:xfrm>
            <a:prstGeom prst="ellipse">
              <a:avLst/>
            </a:prstGeom>
            <a:solidFill>
              <a:srgbClr val="00AC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1836A1B-8422-4FCC-AA11-8CD8D032862C}"/>
                </a:ext>
              </a:extLst>
            </p:cNvPr>
            <p:cNvSpPr/>
            <p:nvPr/>
          </p:nvSpPr>
          <p:spPr>
            <a:xfrm>
              <a:off x="6776484" y="2234418"/>
              <a:ext cx="3897736" cy="5875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393E4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Nationwide Coverage</a:t>
              </a:r>
              <a:br>
                <a:rPr lang="en-US" sz="1400" b="1" dirty="0">
                  <a:solidFill>
                    <a:srgbClr val="393E4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1200" dirty="0">
                  <a:solidFill>
                    <a:srgbClr val="393E46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Providing you with the most comprehensive support</a:t>
              </a:r>
              <a:endParaRPr lang="en-US" sz="1400" dirty="0">
                <a:solidFill>
                  <a:srgbClr val="393E46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3120B57-9C78-4F4F-BEEB-9FEDAC46B7C7}"/>
                </a:ext>
              </a:extLst>
            </p:cNvPr>
            <p:cNvSpPr/>
            <p:nvPr/>
          </p:nvSpPr>
          <p:spPr>
            <a:xfrm>
              <a:off x="6096000" y="3376977"/>
              <a:ext cx="680484" cy="680484"/>
            </a:xfrm>
            <a:prstGeom prst="ellipse">
              <a:avLst/>
            </a:prstGeom>
            <a:solidFill>
              <a:srgbClr val="00AC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5BEA02F-4691-41A7-8216-F8144254E7B2}"/>
                </a:ext>
              </a:extLst>
            </p:cNvPr>
            <p:cNvSpPr/>
            <p:nvPr/>
          </p:nvSpPr>
          <p:spPr>
            <a:xfrm>
              <a:off x="6776484" y="3405563"/>
              <a:ext cx="3897736" cy="5875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393E4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Nate Training Available</a:t>
              </a:r>
              <a:br>
                <a:rPr lang="en-US" sz="1400" b="1" dirty="0">
                  <a:solidFill>
                    <a:srgbClr val="393E4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1200" dirty="0">
                  <a:solidFill>
                    <a:srgbClr val="393E46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IAQ Basic Training is 1-hour CEU</a:t>
              </a:r>
              <a:endParaRPr lang="en-US" sz="1400" dirty="0">
                <a:solidFill>
                  <a:srgbClr val="393E46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1922BF3-1852-40B8-9BF9-14D3D3A5CC3E}"/>
                </a:ext>
              </a:extLst>
            </p:cNvPr>
            <p:cNvSpPr/>
            <p:nvPr/>
          </p:nvSpPr>
          <p:spPr>
            <a:xfrm>
              <a:off x="6096000" y="4519536"/>
              <a:ext cx="680484" cy="680484"/>
            </a:xfrm>
            <a:prstGeom prst="ellipse">
              <a:avLst/>
            </a:prstGeom>
            <a:solidFill>
              <a:srgbClr val="00AC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7558EC7-03FF-4079-97FD-7335A0BE09B3}"/>
                </a:ext>
              </a:extLst>
            </p:cNvPr>
            <p:cNvSpPr/>
            <p:nvPr/>
          </p:nvSpPr>
          <p:spPr>
            <a:xfrm>
              <a:off x="6776484" y="4548122"/>
              <a:ext cx="3897736" cy="5875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393E4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Unique Sales &amp; Marketing Tools</a:t>
              </a:r>
              <a:br>
                <a:rPr lang="en-US" sz="1400" b="1" dirty="0">
                  <a:solidFill>
                    <a:srgbClr val="393E4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1200" dirty="0">
                  <a:solidFill>
                    <a:srgbClr val="393E46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Including the proven IAQ video brochure</a:t>
              </a:r>
              <a:endParaRPr lang="en-US" sz="1400" dirty="0">
                <a:solidFill>
                  <a:srgbClr val="393E46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83CFA91-28E9-439D-A1DE-55F03BAAB67F}"/>
                </a:ext>
              </a:extLst>
            </p:cNvPr>
            <p:cNvSpPr/>
            <p:nvPr/>
          </p:nvSpPr>
          <p:spPr>
            <a:xfrm>
              <a:off x="6096000" y="5632785"/>
              <a:ext cx="680484" cy="680484"/>
            </a:xfrm>
            <a:prstGeom prst="ellipse">
              <a:avLst/>
            </a:prstGeom>
            <a:solidFill>
              <a:srgbClr val="00AC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22E1B8A-B096-4FD2-9630-021AED3C4C62}"/>
                </a:ext>
              </a:extLst>
            </p:cNvPr>
            <p:cNvSpPr/>
            <p:nvPr/>
          </p:nvSpPr>
          <p:spPr>
            <a:xfrm>
              <a:off x="6776484" y="5661371"/>
              <a:ext cx="3897736" cy="827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393E4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IAQA Members</a:t>
              </a:r>
              <a:br>
                <a:rPr lang="en-US" sz="1400" b="1" dirty="0">
                  <a:solidFill>
                    <a:srgbClr val="393E4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1200" dirty="0">
                  <a:solidFill>
                    <a:srgbClr val="393E46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All of our rep agencies are members of this leading</a:t>
              </a:r>
            </a:p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rgbClr val="393E46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Industry association</a:t>
              </a: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8009FD94-C3A2-4F5C-90B0-CB9B4A51E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178882" y="4602418"/>
              <a:ext cx="514720" cy="514720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E8270B88-5A00-41D7-8963-1264868F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147446" y="5829542"/>
              <a:ext cx="577593" cy="577593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AF307A2D-0693-4509-93EF-63CC359E7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105330" y="2451211"/>
              <a:ext cx="680484" cy="680484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649A8EA4-70BA-49CF-896D-69D35815A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180210" y="3622884"/>
              <a:ext cx="512064" cy="5120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9623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roup of people in a room&#10;&#10;Description automatically generated">
            <a:extLst>
              <a:ext uri="{FF2B5EF4-FFF2-40B4-BE49-F238E27FC236}">
                <a16:creationId xmlns:a16="http://schemas.microsoft.com/office/drawing/2014/main" id="{EB469FC8-E419-472A-8F4D-C584CAEF2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42" y="3046966"/>
            <a:ext cx="3211475" cy="2405284"/>
          </a:xfrm>
          <a:prstGeom prst="rect">
            <a:avLst/>
          </a:prstGeom>
        </p:spPr>
      </p:pic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159454F1-2FC2-4BD0-A305-74A848C1B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260" y="3046966"/>
            <a:ext cx="3211475" cy="2405284"/>
          </a:xfrm>
          <a:prstGeom prst="rect">
            <a:avLst/>
          </a:prstGeom>
        </p:spPr>
      </p:pic>
      <p:pic>
        <p:nvPicPr>
          <p:cNvPr id="24" name="Picture 23" descr="A person holding a sign&#10;&#10;Description automatically generated">
            <a:extLst>
              <a:ext uri="{FF2B5EF4-FFF2-40B4-BE49-F238E27FC236}">
                <a16:creationId xmlns:a16="http://schemas.microsoft.com/office/drawing/2014/main" id="{C85AF53A-75DC-474E-9938-BC6AE1925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8" y="3046966"/>
            <a:ext cx="3211475" cy="24052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68888C-45F8-4B94-9259-6ECBEBEEEADE}"/>
              </a:ext>
            </a:extLst>
          </p:cNvPr>
          <p:cNvSpPr/>
          <p:nvPr/>
        </p:nvSpPr>
        <p:spPr>
          <a:xfrm>
            <a:off x="0" y="0"/>
            <a:ext cx="12192000" cy="331839"/>
          </a:xfrm>
          <a:prstGeom prst="rect">
            <a:avLst/>
          </a:prstGeom>
          <a:solidFill>
            <a:srgbClr val="393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107760-29FE-474E-AF7D-4A8D7364DD9F}"/>
              </a:ext>
            </a:extLst>
          </p:cNvPr>
          <p:cNvSpPr/>
          <p:nvPr/>
        </p:nvSpPr>
        <p:spPr>
          <a:xfrm>
            <a:off x="0" y="331839"/>
            <a:ext cx="12192000" cy="1210449"/>
          </a:xfrm>
          <a:prstGeom prst="rect">
            <a:avLst/>
          </a:prstGeom>
          <a:solidFill>
            <a:srgbClr val="778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3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61FC7-5FD2-4A2A-98E4-F3F3EE6B336B}"/>
              </a:ext>
            </a:extLst>
          </p:cNvPr>
          <p:cNvSpPr txBox="1"/>
          <p:nvPr/>
        </p:nvSpPr>
        <p:spPr>
          <a:xfrm>
            <a:off x="526939" y="27419"/>
            <a:ext cx="5569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IAQ Market Success and Support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15C413-6543-4D42-935E-D8694EC08290}"/>
              </a:ext>
            </a:extLst>
          </p:cNvPr>
          <p:cNvSpPr txBox="1"/>
          <p:nvPr/>
        </p:nvSpPr>
        <p:spPr>
          <a:xfrm>
            <a:off x="6095998" y="27419"/>
            <a:ext cx="5661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eMail</a:t>
            </a:r>
            <a:r>
              <a:rPr lang="en-US" sz="1200" dirty="0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: ra@kggconsulting.com | 844.750.4197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715F72-4671-4076-AEC4-D777EC097D72}"/>
              </a:ext>
            </a:extLst>
          </p:cNvPr>
          <p:cNvSpPr txBox="1">
            <a:spLocks/>
          </p:cNvSpPr>
          <p:nvPr/>
        </p:nvSpPr>
        <p:spPr>
          <a:xfrm>
            <a:off x="526941" y="573317"/>
            <a:ext cx="11230421" cy="4310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2"/>
                </a:solidFill>
                <a:latin typeface="Raleway ExtraBold" panose="020B0903030101060003" pitchFamily="34" charset="0"/>
                <a:ea typeface="Roboto Medium" panose="02000000000000000000" pitchFamily="2" charset="0"/>
              </a:rPr>
              <a:t>The KGG Team is here to help!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0D6365-32B5-4B20-BFD5-8E62D441A503}"/>
              </a:ext>
            </a:extLst>
          </p:cNvPr>
          <p:cNvSpPr txBox="1"/>
          <p:nvPr/>
        </p:nvSpPr>
        <p:spPr>
          <a:xfrm>
            <a:off x="526942" y="1265289"/>
            <a:ext cx="17109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IAQ MATTERS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789289-3E1C-4569-B6FB-C8DD428AAA96}"/>
              </a:ext>
            </a:extLst>
          </p:cNvPr>
          <p:cNvSpPr txBox="1"/>
          <p:nvPr/>
        </p:nvSpPr>
        <p:spPr>
          <a:xfrm>
            <a:off x="2237874" y="1265289"/>
            <a:ext cx="19761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SUCCESS FORMULA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012D8B-F900-4905-97A7-30EEDE80C297}"/>
              </a:ext>
            </a:extLst>
          </p:cNvPr>
          <p:cNvSpPr txBox="1"/>
          <p:nvPr/>
        </p:nvSpPr>
        <p:spPr>
          <a:xfrm>
            <a:off x="4214035" y="1265289"/>
            <a:ext cx="18435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KGG RESOURCES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07DF70-9769-460F-BB19-FD8C5F1CFB71}"/>
              </a:ext>
            </a:extLst>
          </p:cNvPr>
          <p:cNvSpPr txBox="1"/>
          <p:nvPr/>
        </p:nvSpPr>
        <p:spPr>
          <a:xfrm>
            <a:off x="6057583" y="1265289"/>
            <a:ext cx="1530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TREATMENT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397620-27D0-4CEB-83E8-3A4A525B7C6D}"/>
              </a:ext>
            </a:extLst>
          </p:cNvPr>
          <p:cNvSpPr txBox="1"/>
          <p:nvPr/>
        </p:nvSpPr>
        <p:spPr>
          <a:xfrm>
            <a:off x="7587916" y="1265289"/>
            <a:ext cx="24781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CLEAN COMFORT LINEUP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098F41-2BC7-415E-BA27-4AC887696F5E}"/>
              </a:ext>
            </a:extLst>
          </p:cNvPr>
          <p:cNvSpPr/>
          <p:nvPr/>
        </p:nvSpPr>
        <p:spPr>
          <a:xfrm>
            <a:off x="4214034" y="1537686"/>
            <a:ext cx="1843547" cy="45719"/>
          </a:xfrm>
          <a:prstGeom prst="rect">
            <a:avLst/>
          </a:prstGeom>
          <a:solidFill>
            <a:srgbClr val="00ACB4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086BF87-8573-4994-B0E1-17AC8F0D43D4}"/>
              </a:ext>
            </a:extLst>
          </p:cNvPr>
          <p:cNvSpPr/>
          <p:nvPr/>
        </p:nvSpPr>
        <p:spPr>
          <a:xfrm>
            <a:off x="-1" y="6820302"/>
            <a:ext cx="12191999" cy="45719"/>
          </a:xfrm>
          <a:prstGeom prst="rect">
            <a:avLst/>
          </a:prstGeom>
          <a:solidFill>
            <a:srgbClr val="00ACB4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70DDF9-94AE-4DD8-8057-27A4958F919D}"/>
              </a:ext>
            </a:extLst>
          </p:cNvPr>
          <p:cNvSpPr txBox="1"/>
          <p:nvPr/>
        </p:nvSpPr>
        <p:spPr>
          <a:xfrm>
            <a:off x="10066027" y="1265289"/>
            <a:ext cx="1530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EXTRAS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6ED9B5-5362-48A8-9E5A-E9FB075E3E47}"/>
              </a:ext>
            </a:extLst>
          </p:cNvPr>
          <p:cNvSpPr/>
          <p:nvPr/>
        </p:nvSpPr>
        <p:spPr>
          <a:xfrm>
            <a:off x="1116378" y="5240209"/>
            <a:ext cx="3211475" cy="939231"/>
          </a:xfrm>
          <a:prstGeom prst="rect">
            <a:avLst/>
          </a:prstGeom>
          <a:solidFill>
            <a:srgbClr val="00ACB4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4656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PART 1</a:t>
            </a:r>
            <a:endParaRPr lang="en-US" sz="1100" dirty="0">
              <a:solidFill>
                <a:srgbClr val="046569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IAQ Basic Training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33E88DD-F73D-464F-B5B5-8A5BD465395D}"/>
              </a:ext>
            </a:extLst>
          </p:cNvPr>
          <p:cNvSpPr/>
          <p:nvPr/>
        </p:nvSpPr>
        <p:spPr>
          <a:xfrm>
            <a:off x="4490262" y="5240209"/>
            <a:ext cx="3211475" cy="939231"/>
          </a:xfrm>
          <a:prstGeom prst="rect">
            <a:avLst/>
          </a:prstGeom>
          <a:solidFill>
            <a:srgbClr val="00ACB4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4656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PART 2</a:t>
            </a:r>
            <a:endParaRPr lang="en-US" sz="1100" dirty="0">
              <a:solidFill>
                <a:srgbClr val="046569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Air Purification Technologies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7467B24-40C4-4E01-82AC-E5AB714E3457}"/>
              </a:ext>
            </a:extLst>
          </p:cNvPr>
          <p:cNvSpPr/>
          <p:nvPr/>
        </p:nvSpPr>
        <p:spPr>
          <a:xfrm>
            <a:off x="7864140" y="5233974"/>
            <a:ext cx="3211475" cy="939231"/>
          </a:xfrm>
          <a:prstGeom prst="rect">
            <a:avLst/>
          </a:prstGeom>
          <a:solidFill>
            <a:srgbClr val="00ACB4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4656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PART 3</a:t>
            </a:r>
            <a:endParaRPr lang="en-US" sz="1100" dirty="0">
              <a:solidFill>
                <a:srgbClr val="046569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Selling Clean Air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74D6CB2-3232-46FE-84C9-3DF297219EE3}"/>
              </a:ext>
            </a:extLst>
          </p:cNvPr>
          <p:cNvSpPr txBox="1"/>
          <p:nvPr/>
        </p:nvSpPr>
        <p:spPr>
          <a:xfrm>
            <a:off x="1585626" y="1910243"/>
            <a:ext cx="5484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Online IAQ Training</a:t>
            </a:r>
          </a:p>
        </p:txBody>
      </p:sp>
      <p:pic>
        <p:nvPicPr>
          <p:cNvPr id="54" name="Picture 5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2DC8766-5C7A-47DB-B03B-5FD36F32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19" y="1951576"/>
            <a:ext cx="502107" cy="502107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77884352-ABD4-4437-894B-E443C84DE652}"/>
              </a:ext>
            </a:extLst>
          </p:cNvPr>
          <p:cNvSpPr/>
          <p:nvPr/>
        </p:nvSpPr>
        <p:spPr>
          <a:xfrm>
            <a:off x="1030653" y="2421471"/>
            <a:ext cx="5326806" cy="34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393E46"/>
                </a:solidFill>
                <a:latin typeface="Roboto Condensed Light" panose="02000000000000000000"/>
                <a:ea typeface="Roboto" panose="02000000000000000000" pitchFamily="2" charset="0"/>
              </a:rPr>
              <a:t>kggconsulting.com/</a:t>
            </a:r>
            <a:r>
              <a:rPr lang="en-US" sz="1400" dirty="0" err="1">
                <a:solidFill>
                  <a:srgbClr val="393E46"/>
                </a:solidFill>
                <a:latin typeface="Roboto Condensed Light" panose="02000000000000000000"/>
                <a:ea typeface="Roboto" panose="02000000000000000000" pitchFamily="2" charset="0"/>
              </a:rPr>
              <a:t>hvac</a:t>
            </a:r>
            <a:r>
              <a:rPr lang="en-US" sz="1400" dirty="0">
                <a:solidFill>
                  <a:srgbClr val="393E46"/>
                </a:solidFill>
                <a:latin typeface="Roboto Condensed Light" panose="02000000000000000000"/>
                <a:ea typeface="Roboto" panose="02000000000000000000" pitchFamily="2" charset="0"/>
              </a:rPr>
              <a:t>-training/online or text IAQ to 31996</a:t>
            </a:r>
          </a:p>
        </p:txBody>
      </p:sp>
    </p:spTree>
    <p:extLst>
      <p:ext uri="{BB962C8B-B14F-4D97-AF65-F5344CB8AC3E}">
        <p14:creationId xmlns:p14="http://schemas.microsoft.com/office/powerpoint/2010/main" val="3171478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68888C-45F8-4B94-9259-6ECBEBEEEADE}"/>
              </a:ext>
            </a:extLst>
          </p:cNvPr>
          <p:cNvSpPr/>
          <p:nvPr/>
        </p:nvSpPr>
        <p:spPr>
          <a:xfrm>
            <a:off x="0" y="0"/>
            <a:ext cx="12192000" cy="331839"/>
          </a:xfrm>
          <a:prstGeom prst="rect">
            <a:avLst/>
          </a:prstGeom>
          <a:solidFill>
            <a:srgbClr val="393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107760-29FE-474E-AF7D-4A8D7364DD9F}"/>
              </a:ext>
            </a:extLst>
          </p:cNvPr>
          <p:cNvSpPr/>
          <p:nvPr/>
        </p:nvSpPr>
        <p:spPr>
          <a:xfrm>
            <a:off x="0" y="331839"/>
            <a:ext cx="12192000" cy="1210449"/>
          </a:xfrm>
          <a:prstGeom prst="rect">
            <a:avLst/>
          </a:prstGeom>
          <a:solidFill>
            <a:srgbClr val="778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3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61FC7-5FD2-4A2A-98E4-F3F3EE6B336B}"/>
              </a:ext>
            </a:extLst>
          </p:cNvPr>
          <p:cNvSpPr txBox="1"/>
          <p:nvPr/>
        </p:nvSpPr>
        <p:spPr>
          <a:xfrm>
            <a:off x="526939" y="27419"/>
            <a:ext cx="5569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IAQ Market Success and Support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15C413-6543-4D42-935E-D8694EC08290}"/>
              </a:ext>
            </a:extLst>
          </p:cNvPr>
          <p:cNvSpPr txBox="1"/>
          <p:nvPr/>
        </p:nvSpPr>
        <p:spPr>
          <a:xfrm>
            <a:off x="6095998" y="27419"/>
            <a:ext cx="5661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eMail</a:t>
            </a:r>
            <a:r>
              <a:rPr lang="en-US" sz="1200" dirty="0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: ra@kggconsulting.com | 844.750.4197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715F72-4671-4076-AEC4-D777EC097D72}"/>
              </a:ext>
            </a:extLst>
          </p:cNvPr>
          <p:cNvSpPr txBox="1">
            <a:spLocks/>
          </p:cNvSpPr>
          <p:nvPr/>
        </p:nvSpPr>
        <p:spPr>
          <a:xfrm>
            <a:off x="526941" y="573317"/>
            <a:ext cx="11230421" cy="4310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2"/>
                </a:solidFill>
                <a:latin typeface="Raleway ExtraBold" panose="020B0903030101060003" pitchFamily="34" charset="0"/>
                <a:ea typeface="Roboto Medium" panose="02000000000000000000" pitchFamily="2" charset="0"/>
              </a:rPr>
              <a:t>Familiarize yourself with Treatment Strategies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0D6365-32B5-4B20-BFD5-8E62D441A503}"/>
              </a:ext>
            </a:extLst>
          </p:cNvPr>
          <p:cNvSpPr txBox="1"/>
          <p:nvPr/>
        </p:nvSpPr>
        <p:spPr>
          <a:xfrm>
            <a:off x="526942" y="1265289"/>
            <a:ext cx="17109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IAQ MATTERS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789289-3E1C-4569-B6FB-C8DD428AAA96}"/>
              </a:ext>
            </a:extLst>
          </p:cNvPr>
          <p:cNvSpPr txBox="1"/>
          <p:nvPr/>
        </p:nvSpPr>
        <p:spPr>
          <a:xfrm>
            <a:off x="2237874" y="1265289"/>
            <a:ext cx="19761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SUCCESS FORMULA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012D8B-F900-4905-97A7-30EEDE80C297}"/>
              </a:ext>
            </a:extLst>
          </p:cNvPr>
          <p:cNvSpPr txBox="1"/>
          <p:nvPr/>
        </p:nvSpPr>
        <p:spPr>
          <a:xfrm>
            <a:off x="4214035" y="1265289"/>
            <a:ext cx="18435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KGG RESOURCES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07DF70-9769-460F-BB19-FD8C5F1CFB71}"/>
              </a:ext>
            </a:extLst>
          </p:cNvPr>
          <p:cNvSpPr txBox="1"/>
          <p:nvPr/>
        </p:nvSpPr>
        <p:spPr>
          <a:xfrm>
            <a:off x="6057583" y="1265289"/>
            <a:ext cx="1530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TREATMENT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397620-27D0-4CEB-83E8-3A4A525B7C6D}"/>
              </a:ext>
            </a:extLst>
          </p:cNvPr>
          <p:cNvSpPr txBox="1"/>
          <p:nvPr/>
        </p:nvSpPr>
        <p:spPr>
          <a:xfrm>
            <a:off x="7587916" y="1265289"/>
            <a:ext cx="24781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CLEAN COMFORT LINEUP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098F41-2BC7-415E-BA27-4AC887696F5E}"/>
              </a:ext>
            </a:extLst>
          </p:cNvPr>
          <p:cNvSpPr/>
          <p:nvPr/>
        </p:nvSpPr>
        <p:spPr>
          <a:xfrm>
            <a:off x="6057583" y="1529665"/>
            <a:ext cx="1530333" cy="45719"/>
          </a:xfrm>
          <a:prstGeom prst="rect">
            <a:avLst/>
          </a:prstGeom>
          <a:solidFill>
            <a:srgbClr val="00ACB4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086BF87-8573-4994-B0E1-17AC8F0D43D4}"/>
              </a:ext>
            </a:extLst>
          </p:cNvPr>
          <p:cNvSpPr/>
          <p:nvPr/>
        </p:nvSpPr>
        <p:spPr>
          <a:xfrm>
            <a:off x="-1" y="6828323"/>
            <a:ext cx="12191999" cy="45719"/>
          </a:xfrm>
          <a:prstGeom prst="rect">
            <a:avLst/>
          </a:prstGeom>
          <a:solidFill>
            <a:srgbClr val="00ACB4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70DDF9-94AE-4DD8-8057-27A4958F919D}"/>
              </a:ext>
            </a:extLst>
          </p:cNvPr>
          <p:cNvSpPr txBox="1"/>
          <p:nvPr/>
        </p:nvSpPr>
        <p:spPr>
          <a:xfrm>
            <a:off x="10066027" y="1265289"/>
            <a:ext cx="1530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EXTRAS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02BC51-EA7A-4584-9A6C-69F968121505}"/>
              </a:ext>
            </a:extLst>
          </p:cNvPr>
          <p:cNvSpPr/>
          <p:nvPr/>
        </p:nvSpPr>
        <p:spPr>
          <a:xfrm>
            <a:off x="526934" y="2643585"/>
            <a:ext cx="5569062" cy="787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Humidity Control</a:t>
            </a:r>
            <a:br>
              <a:rPr lang="en-US" sz="12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200" dirty="0">
                <a:solidFill>
                  <a:srgbClr val="393E46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It’s not just for comfort!  Pathogens thrive in both dry and wet conditions. Use Humidifiers &amp; Dehumidifiers to maintain 40-60% relative humidity.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C32A7F-C93B-4FCC-880A-76BB00F64BF0}"/>
              </a:ext>
            </a:extLst>
          </p:cNvPr>
          <p:cNvSpPr/>
          <p:nvPr/>
        </p:nvSpPr>
        <p:spPr>
          <a:xfrm>
            <a:off x="526940" y="4335587"/>
            <a:ext cx="5569060" cy="1747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Air dilution </a:t>
            </a:r>
            <a:r>
              <a:rPr lang="en-US" sz="1200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(ventilation with outside air)</a:t>
            </a:r>
          </a:p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93E46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Studies show that fresh air helps hamper the spread of microbes and keeps indoor air from getting polluted.</a:t>
            </a:r>
          </a:p>
          <a:p>
            <a:pPr>
              <a:lnSpc>
                <a:spcPct val="130000"/>
              </a:lnSpc>
            </a:pPr>
            <a:endParaRPr lang="en-US" sz="1200" dirty="0">
              <a:solidFill>
                <a:srgbClr val="393E46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93E46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If you can’t open your windows due to outdoor conditions, bring the fresh air in mechanically with Heat Recovery Ventilators (HRVs) or Energy Recovery Ventilators (ERVs)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E9C8A21-E911-431A-BFDB-0DF22128A706}"/>
              </a:ext>
            </a:extLst>
          </p:cNvPr>
          <p:cNvSpPr/>
          <p:nvPr/>
        </p:nvSpPr>
        <p:spPr>
          <a:xfrm>
            <a:off x="6105531" y="2627262"/>
            <a:ext cx="5569060" cy="1507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Air Filtration </a:t>
            </a:r>
            <a:br>
              <a:rPr lang="en-US" sz="12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200" dirty="0">
                <a:solidFill>
                  <a:srgbClr val="393E46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Filters can help remove particulate matter in the air. There is room for improvement if your system is using a 1” disposable type filter. Most hardware stores sell filters that are NOT capable of improving filtration. Install a media air cleaner with a MERV rating of 11 or 13. For “hospital grade air filters” which are MERV 17 or higher, install a HEPA rated air filtration system.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9B52887-25E7-4FDE-BD46-8C6DD0214DF3}"/>
              </a:ext>
            </a:extLst>
          </p:cNvPr>
          <p:cNvSpPr/>
          <p:nvPr/>
        </p:nvSpPr>
        <p:spPr>
          <a:xfrm>
            <a:off x="6105529" y="5048262"/>
            <a:ext cx="5569062" cy="787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Air Purification</a:t>
            </a:r>
            <a:br>
              <a:rPr lang="en-US" sz="1200" b="1" dirty="0">
                <a:solidFill>
                  <a:srgbClr val="393E4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200" dirty="0">
                <a:solidFill>
                  <a:srgbClr val="393E46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Install a device that proactively treats all three contaminants; Germs, Odors &amp; Particulates. Look for one that will treat the air AND surfaces in a space.</a:t>
            </a:r>
          </a:p>
        </p:txBody>
      </p:sp>
      <p:sp>
        <p:nvSpPr>
          <p:cNvPr id="41" name="Rectangle 40" descr="Water">
            <a:extLst>
              <a:ext uri="{FF2B5EF4-FFF2-40B4-BE49-F238E27FC236}">
                <a16:creationId xmlns:a16="http://schemas.microsoft.com/office/drawing/2014/main" id="{45DF9ED4-3248-46C4-8798-7D3D43861062}"/>
              </a:ext>
            </a:extLst>
          </p:cNvPr>
          <p:cNvSpPr/>
          <p:nvPr/>
        </p:nvSpPr>
        <p:spPr>
          <a:xfrm>
            <a:off x="526934" y="2195979"/>
            <a:ext cx="437286" cy="436432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Rectangle 41" descr="Chevron arrows">
            <a:extLst>
              <a:ext uri="{FF2B5EF4-FFF2-40B4-BE49-F238E27FC236}">
                <a16:creationId xmlns:a16="http://schemas.microsoft.com/office/drawing/2014/main" id="{481928EF-C55D-405B-981F-E3B7E19EF040}"/>
              </a:ext>
            </a:extLst>
          </p:cNvPr>
          <p:cNvSpPr/>
          <p:nvPr/>
        </p:nvSpPr>
        <p:spPr>
          <a:xfrm>
            <a:off x="6142151" y="2195979"/>
            <a:ext cx="437286" cy="436432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7" name="Rectangle 46" descr="Repeat">
            <a:extLst>
              <a:ext uri="{FF2B5EF4-FFF2-40B4-BE49-F238E27FC236}">
                <a16:creationId xmlns:a16="http://schemas.microsoft.com/office/drawing/2014/main" id="{2A298B49-CBAF-4736-983E-83D188FA402A}"/>
              </a:ext>
            </a:extLst>
          </p:cNvPr>
          <p:cNvSpPr/>
          <p:nvPr/>
        </p:nvSpPr>
        <p:spPr>
          <a:xfrm>
            <a:off x="526934" y="3895631"/>
            <a:ext cx="437286" cy="436432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Rectangle 47" descr="Plant">
            <a:extLst>
              <a:ext uri="{FF2B5EF4-FFF2-40B4-BE49-F238E27FC236}">
                <a16:creationId xmlns:a16="http://schemas.microsoft.com/office/drawing/2014/main" id="{D933D097-7045-4657-9861-1922A9CC6D76}"/>
              </a:ext>
            </a:extLst>
          </p:cNvPr>
          <p:cNvSpPr/>
          <p:nvPr/>
        </p:nvSpPr>
        <p:spPr>
          <a:xfrm>
            <a:off x="6142151" y="4611830"/>
            <a:ext cx="437286" cy="436432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145920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68888C-45F8-4B94-9259-6ECBEBEEEADE}"/>
              </a:ext>
            </a:extLst>
          </p:cNvPr>
          <p:cNvSpPr/>
          <p:nvPr/>
        </p:nvSpPr>
        <p:spPr>
          <a:xfrm>
            <a:off x="0" y="0"/>
            <a:ext cx="12192000" cy="331839"/>
          </a:xfrm>
          <a:prstGeom prst="rect">
            <a:avLst/>
          </a:prstGeom>
          <a:solidFill>
            <a:srgbClr val="393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107760-29FE-474E-AF7D-4A8D7364DD9F}"/>
              </a:ext>
            </a:extLst>
          </p:cNvPr>
          <p:cNvSpPr/>
          <p:nvPr/>
        </p:nvSpPr>
        <p:spPr>
          <a:xfrm>
            <a:off x="0" y="331839"/>
            <a:ext cx="12192000" cy="1210449"/>
          </a:xfrm>
          <a:prstGeom prst="rect">
            <a:avLst/>
          </a:prstGeom>
          <a:solidFill>
            <a:srgbClr val="778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3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61FC7-5FD2-4A2A-98E4-F3F3EE6B336B}"/>
              </a:ext>
            </a:extLst>
          </p:cNvPr>
          <p:cNvSpPr txBox="1"/>
          <p:nvPr/>
        </p:nvSpPr>
        <p:spPr>
          <a:xfrm>
            <a:off x="526939" y="27419"/>
            <a:ext cx="5569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IAQ Market Success and Support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15C413-6543-4D42-935E-D8694EC08290}"/>
              </a:ext>
            </a:extLst>
          </p:cNvPr>
          <p:cNvSpPr txBox="1"/>
          <p:nvPr/>
        </p:nvSpPr>
        <p:spPr>
          <a:xfrm>
            <a:off x="6095998" y="27419"/>
            <a:ext cx="5661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eMail</a:t>
            </a:r>
            <a:r>
              <a:rPr lang="en-US" sz="1200" dirty="0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: ra@kggconsulting.com | 844.750.4197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715F72-4671-4076-AEC4-D777EC097D72}"/>
              </a:ext>
            </a:extLst>
          </p:cNvPr>
          <p:cNvSpPr txBox="1">
            <a:spLocks/>
          </p:cNvSpPr>
          <p:nvPr/>
        </p:nvSpPr>
        <p:spPr>
          <a:xfrm>
            <a:off x="526941" y="573317"/>
            <a:ext cx="11230421" cy="4310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2"/>
                </a:solidFill>
                <a:latin typeface="Raleway ExtraBold" panose="020B0903030101060003" pitchFamily="34" charset="0"/>
                <a:ea typeface="Roboto Medium" panose="02000000000000000000" pitchFamily="2" charset="0"/>
              </a:rPr>
              <a:t>Clean Comfort Lineup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0D6365-32B5-4B20-BFD5-8E62D441A503}"/>
              </a:ext>
            </a:extLst>
          </p:cNvPr>
          <p:cNvSpPr txBox="1"/>
          <p:nvPr/>
        </p:nvSpPr>
        <p:spPr>
          <a:xfrm>
            <a:off x="526942" y="1265289"/>
            <a:ext cx="17109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IAQ MATTERS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789289-3E1C-4569-B6FB-C8DD428AAA96}"/>
              </a:ext>
            </a:extLst>
          </p:cNvPr>
          <p:cNvSpPr txBox="1"/>
          <p:nvPr/>
        </p:nvSpPr>
        <p:spPr>
          <a:xfrm>
            <a:off x="2237874" y="1265289"/>
            <a:ext cx="19761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SUCCESS FORMULA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012D8B-F900-4905-97A7-30EEDE80C297}"/>
              </a:ext>
            </a:extLst>
          </p:cNvPr>
          <p:cNvSpPr txBox="1"/>
          <p:nvPr/>
        </p:nvSpPr>
        <p:spPr>
          <a:xfrm>
            <a:off x="4214035" y="1265289"/>
            <a:ext cx="18435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KGG RESOURCES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07DF70-9769-460F-BB19-FD8C5F1CFB71}"/>
              </a:ext>
            </a:extLst>
          </p:cNvPr>
          <p:cNvSpPr txBox="1"/>
          <p:nvPr/>
        </p:nvSpPr>
        <p:spPr>
          <a:xfrm>
            <a:off x="6057583" y="1265289"/>
            <a:ext cx="1530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TREATMENT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397620-27D0-4CEB-83E8-3A4A525B7C6D}"/>
              </a:ext>
            </a:extLst>
          </p:cNvPr>
          <p:cNvSpPr txBox="1"/>
          <p:nvPr/>
        </p:nvSpPr>
        <p:spPr>
          <a:xfrm>
            <a:off x="7587916" y="1265289"/>
            <a:ext cx="24781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CLEAN COMFORT LINEUP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098F41-2BC7-415E-BA27-4AC887696F5E}"/>
              </a:ext>
            </a:extLst>
          </p:cNvPr>
          <p:cNvSpPr/>
          <p:nvPr/>
        </p:nvSpPr>
        <p:spPr>
          <a:xfrm>
            <a:off x="7587915" y="1542288"/>
            <a:ext cx="2478111" cy="45719"/>
          </a:xfrm>
          <a:prstGeom prst="rect">
            <a:avLst/>
          </a:prstGeom>
          <a:solidFill>
            <a:srgbClr val="00ACB4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086BF87-8573-4994-B0E1-17AC8F0D43D4}"/>
              </a:ext>
            </a:extLst>
          </p:cNvPr>
          <p:cNvSpPr/>
          <p:nvPr/>
        </p:nvSpPr>
        <p:spPr>
          <a:xfrm>
            <a:off x="-1" y="6820302"/>
            <a:ext cx="12191999" cy="45719"/>
          </a:xfrm>
          <a:prstGeom prst="rect">
            <a:avLst/>
          </a:prstGeom>
          <a:solidFill>
            <a:srgbClr val="00ACB4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70DDF9-94AE-4DD8-8057-27A4958F919D}"/>
              </a:ext>
            </a:extLst>
          </p:cNvPr>
          <p:cNvSpPr txBox="1"/>
          <p:nvPr/>
        </p:nvSpPr>
        <p:spPr>
          <a:xfrm>
            <a:off x="10066027" y="1265289"/>
            <a:ext cx="1530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EXTRAS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905B74-8121-4DAD-9B15-1C705EE613D1}"/>
              </a:ext>
            </a:extLst>
          </p:cNvPr>
          <p:cNvSpPr txBox="1"/>
          <p:nvPr/>
        </p:nvSpPr>
        <p:spPr>
          <a:xfrm>
            <a:off x="1858180" y="1874127"/>
            <a:ext cx="2267712" cy="442670"/>
          </a:xfrm>
          <a:prstGeom prst="roundRect">
            <a:avLst/>
          </a:prstGeom>
          <a:solidFill>
            <a:srgbClr val="00ACB4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Filtration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19E18BD-2548-4351-8423-7DA77E53CAAE}"/>
              </a:ext>
            </a:extLst>
          </p:cNvPr>
          <p:cNvSpPr txBox="1"/>
          <p:nvPr/>
        </p:nvSpPr>
        <p:spPr>
          <a:xfrm>
            <a:off x="4990021" y="1874127"/>
            <a:ext cx="2267712" cy="442670"/>
          </a:xfrm>
          <a:prstGeom prst="roundRect">
            <a:avLst/>
          </a:prstGeom>
          <a:solidFill>
            <a:srgbClr val="00ACB4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Humidification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213183-B259-49A9-A630-5E93BFDCEEBD}"/>
              </a:ext>
            </a:extLst>
          </p:cNvPr>
          <p:cNvSpPr txBox="1"/>
          <p:nvPr/>
        </p:nvSpPr>
        <p:spPr>
          <a:xfrm>
            <a:off x="8017758" y="1876349"/>
            <a:ext cx="2266453" cy="442670"/>
          </a:xfrm>
          <a:prstGeom prst="roundRect">
            <a:avLst/>
          </a:prstGeom>
          <a:solidFill>
            <a:srgbClr val="00ACB4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Dehumidification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A1A9FB4-E559-4330-9388-1EBDDADC0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89" y="2133842"/>
            <a:ext cx="2551203" cy="2551203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75EE80F7-DF91-4C38-A7D5-8B38F5C96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317" y="2384495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800E5CB1-C000-4588-9783-4207B6787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307" y="2392843"/>
            <a:ext cx="1892748" cy="189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FAE599-5C72-4DDF-866B-47FB73CDD53A}"/>
              </a:ext>
            </a:extLst>
          </p:cNvPr>
          <p:cNvSpPr txBox="1"/>
          <p:nvPr/>
        </p:nvSpPr>
        <p:spPr>
          <a:xfrm>
            <a:off x="1858180" y="4392482"/>
            <a:ext cx="2267712" cy="442670"/>
          </a:xfrm>
          <a:prstGeom prst="roundRect">
            <a:avLst/>
          </a:prstGeom>
          <a:solidFill>
            <a:srgbClr val="00ACB4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Purification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F8759F6B-4C7C-449C-80F3-6A261F6B8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534" y="4863091"/>
            <a:ext cx="2057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9E2D8767-AF7E-4777-B817-806D2F34A3C3}"/>
              </a:ext>
            </a:extLst>
          </p:cNvPr>
          <p:cNvSpPr txBox="1"/>
          <p:nvPr/>
        </p:nvSpPr>
        <p:spPr>
          <a:xfrm>
            <a:off x="4990021" y="4392482"/>
            <a:ext cx="2267712" cy="442670"/>
          </a:xfrm>
          <a:prstGeom prst="roundRect">
            <a:avLst/>
          </a:prstGeom>
          <a:solidFill>
            <a:srgbClr val="00ACB4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Ventilation</a:t>
            </a:r>
          </a:p>
        </p:txBody>
      </p:sp>
      <p:pic>
        <p:nvPicPr>
          <p:cNvPr id="62" name="Picture 5">
            <a:extLst>
              <a:ext uri="{FF2B5EF4-FFF2-40B4-BE49-F238E27FC236}">
                <a16:creationId xmlns:a16="http://schemas.microsoft.com/office/drawing/2014/main" id="{A3B40C06-4FA9-49A7-B8F5-AFFB44907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391" y="4925881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CAD9757-4699-4D30-BBC3-18E8DF6EE9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758" y="5011373"/>
            <a:ext cx="1404333" cy="1347681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950C0BC-6C40-4022-BF57-A3063FE7B04F}"/>
              </a:ext>
            </a:extLst>
          </p:cNvPr>
          <p:cNvSpPr txBox="1"/>
          <p:nvPr/>
        </p:nvSpPr>
        <p:spPr>
          <a:xfrm>
            <a:off x="8017758" y="4392482"/>
            <a:ext cx="2267712" cy="442670"/>
          </a:xfrm>
          <a:prstGeom prst="roundRect">
            <a:avLst/>
          </a:prstGeom>
          <a:solidFill>
            <a:srgbClr val="00ACB4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Zoning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ADC3EB9C-A60C-4431-A297-ACEAE554CE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383" y="4913364"/>
            <a:ext cx="1010075" cy="83237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1C6C700-6087-42D4-A1BF-D88E938043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633" y="5639036"/>
            <a:ext cx="1010075" cy="1100794"/>
          </a:xfrm>
          <a:prstGeom prst="rect">
            <a:avLst/>
          </a:prstGeom>
        </p:spPr>
      </p:pic>
      <p:pic>
        <p:nvPicPr>
          <p:cNvPr id="72" name="Picture 2" descr="Image result for new banner">
            <a:extLst>
              <a:ext uri="{FF2B5EF4-FFF2-40B4-BE49-F238E27FC236}">
                <a16:creationId xmlns:a16="http://schemas.microsoft.com/office/drawing/2014/main" id="{35EC1ABF-D072-4FA0-A1BA-FBE892AD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758" y="4392482"/>
            <a:ext cx="321061" cy="28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216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68888C-45F8-4B94-9259-6ECBEBEEEADE}"/>
              </a:ext>
            </a:extLst>
          </p:cNvPr>
          <p:cNvSpPr/>
          <p:nvPr/>
        </p:nvSpPr>
        <p:spPr>
          <a:xfrm>
            <a:off x="0" y="0"/>
            <a:ext cx="12192000" cy="331839"/>
          </a:xfrm>
          <a:prstGeom prst="rect">
            <a:avLst/>
          </a:prstGeom>
          <a:solidFill>
            <a:srgbClr val="393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107760-29FE-474E-AF7D-4A8D7364DD9F}"/>
              </a:ext>
            </a:extLst>
          </p:cNvPr>
          <p:cNvSpPr/>
          <p:nvPr/>
        </p:nvSpPr>
        <p:spPr>
          <a:xfrm>
            <a:off x="0" y="331839"/>
            <a:ext cx="12192000" cy="1210449"/>
          </a:xfrm>
          <a:prstGeom prst="rect">
            <a:avLst/>
          </a:prstGeom>
          <a:solidFill>
            <a:srgbClr val="778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3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61FC7-5FD2-4A2A-98E4-F3F3EE6B336B}"/>
              </a:ext>
            </a:extLst>
          </p:cNvPr>
          <p:cNvSpPr txBox="1"/>
          <p:nvPr/>
        </p:nvSpPr>
        <p:spPr>
          <a:xfrm>
            <a:off x="526939" y="27419"/>
            <a:ext cx="5569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IAQ Market Success and Support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15C413-6543-4D42-935E-D8694EC08290}"/>
              </a:ext>
            </a:extLst>
          </p:cNvPr>
          <p:cNvSpPr txBox="1"/>
          <p:nvPr/>
        </p:nvSpPr>
        <p:spPr>
          <a:xfrm>
            <a:off x="6095998" y="27419"/>
            <a:ext cx="5661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eMail</a:t>
            </a:r>
            <a:r>
              <a:rPr lang="en-US" sz="1200" dirty="0">
                <a:solidFill>
                  <a:srgbClr val="EEEDE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: ra@kggconsulting.com | 844.750.4197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715F72-4671-4076-AEC4-D777EC097D72}"/>
              </a:ext>
            </a:extLst>
          </p:cNvPr>
          <p:cNvSpPr txBox="1">
            <a:spLocks/>
          </p:cNvSpPr>
          <p:nvPr/>
        </p:nvSpPr>
        <p:spPr>
          <a:xfrm>
            <a:off x="526941" y="573317"/>
            <a:ext cx="11230421" cy="4310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2"/>
                </a:solidFill>
                <a:latin typeface="Raleway ExtraBold" panose="020B0903030101060003" pitchFamily="34" charset="0"/>
                <a:ea typeface="Roboto Medium" panose="02000000000000000000" pitchFamily="2" charset="0"/>
              </a:rPr>
              <a:t>Additional Resources Available to You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0D6365-32B5-4B20-BFD5-8E62D441A503}"/>
              </a:ext>
            </a:extLst>
          </p:cNvPr>
          <p:cNvSpPr txBox="1"/>
          <p:nvPr/>
        </p:nvSpPr>
        <p:spPr>
          <a:xfrm>
            <a:off x="526942" y="1265289"/>
            <a:ext cx="17109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IAQ MATTERS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789289-3E1C-4569-B6FB-C8DD428AAA96}"/>
              </a:ext>
            </a:extLst>
          </p:cNvPr>
          <p:cNvSpPr txBox="1"/>
          <p:nvPr/>
        </p:nvSpPr>
        <p:spPr>
          <a:xfrm>
            <a:off x="2237874" y="1265289"/>
            <a:ext cx="19761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SUCCESS FORMULA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012D8B-F900-4905-97A7-30EEDE80C297}"/>
              </a:ext>
            </a:extLst>
          </p:cNvPr>
          <p:cNvSpPr txBox="1"/>
          <p:nvPr/>
        </p:nvSpPr>
        <p:spPr>
          <a:xfrm>
            <a:off x="4214035" y="1265289"/>
            <a:ext cx="18435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KGG RESOURCES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07DF70-9769-460F-BB19-FD8C5F1CFB71}"/>
              </a:ext>
            </a:extLst>
          </p:cNvPr>
          <p:cNvSpPr txBox="1"/>
          <p:nvPr/>
        </p:nvSpPr>
        <p:spPr>
          <a:xfrm>
            <a:off x="6057583" y="1265289"/>
            <a:ext cx="1530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TREATMENT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397620-27D0-4CEB-83E8-3A4A525B7C6D}"/>
              </a:ext>
            </a:extLst>
          </p:cNvPr>
          <p:cNvSpPr txBox="1"/>
          <p:nvPr/>
        </p:nvSpPr>
        <p:spPr>
          <a:xfrm>
            <a:off x="7587916" y="1265289"/>
            <a:ext cx="24781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300" dirty="0">
                <a:solidFill>
                  <a:srgbClr val="393E4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CLEAN COMFORT LINEUP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098F41-2BC7-415E-BA27-4AC887696F5E}"/>
              </a:ext>
            </a:extLst>
          </p:cNvPr>
          <p:cNvSpPr/>
          <p:nvPr/>
        </p:nvSpPr>
        <p:spPr>
          <a:xfrm>
            <a:off x="10066027" y="1542288"/>
            <a:ext cx="1530333" cy="45719"/>
          </a:xfrm>
          <a:prstGeom prst="rect">
            <a:avLst/>
          </a:prstGeom>
          <a:solidFill>
            <a:srgbClr val="00ACB4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086BF87-8573-4994-B0E1-17AC8F0D43D4}"/>
              </a:ext>
            </a:extLst>
          </p:cNvPr>
          <p:cNvSpPr/>
          <p:nvPr/>
        </p:nvSpPr>
        <p:spPr>
          <a:xfrm>
            <a:off x="-1" y="6820302"/>
            <a:ext cx="12191999" cy="45719"/>
          </a:xfrm>
          <a:prstGeom prst="rect">
            <a:avLst/>
          </a:prstGeom>
          <a:solidFill>
            <a:srgbClr val="00ACB4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70DDF9-94AE-4DD8-8057-27A4958F919D}"/>
              </a:ext>
            </a:extLst>
          </p:cNvPr>
          <p:cNvSpPr txBox="1"/>
          <p:nvPr/>
        </p:nvSpPr>
        <p:spPr>
          <a:xfrm>
            <a:off x="10066027" y="1265289"/>
            <a:ext cx="1530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EXTRAS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F13B0A-5A3F-4D6F-AC7B-62ABD7CEF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6" y="2234504"/>
            <a:ext cx="2165724" cy="1441463"/>
          </a:xfrm>
          <a:prstGeom prst="roundRect">
            <a:avLst>
              <a:gd name="adj" fmla="val 4380"/>
            </a:avLst>
          </a:prstGeom>
          <a:ln w="38100"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5CF80B-D934-436C-ADFC-88078BF4E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6" y="3822396"/>
            <a:ext cx="4492736" cy="2392382"/>
          </a:xfrm>
          <a:prstGeom prst="roundRect">
            <a:avLst>
              <a:gd name="adj" fmla="val 4380"/>
            </a:avLst>
          </a:prstGeom>
          <a:ln w="38100"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D427DD-BA17-4EC9-8342-4EE1DA470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7010" y="2234504"/>
            <a:ext cx="3371850" cy="2528888"/>
          </a:xfrm>
          <a:prstGeom prst="roundRect">
            <a:avLst>
              <a:gd name="adj" fmla="val 4380"/>
            </a:avLst>
          </a:prstGeom>
          <a:ln w="38100"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FE0A96-1482-4A9A-8D6D-6B3FEEA5AE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998" y="2234504"/>
            <a:ext cx="2165724" cy="1445621"/>
          </a:xfrm>
          <a:prstGeom prst="roundRect">
            <a:avLst>
              <a:gd name="adj" fmla="val 4380"/>
            </a:avLst>
          </a:prstGeom>
          <a:solidFill>
            <a:srgbClr val="00ACB4"/>
          </a:solidFill>
          <a:ln w="38100">
            <a:noFill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303B25-5788-4894-845E-700F64C58FDB}"/>
              </a:ext>
            </a:extLst>
          </p:cNvPr>
          <p:cNvSpPr txBox="1"/>
          <p:nvPr/>
        </p:nvSpPr>
        <p:spPr>
          <a:xfrm>
            <a:off x="3097331" y="3195218"/>
            <a:ext cx="189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EEEDEE"/>
                </a:solidFill>
                <a:latin typeface="Roboto Medium" panose="02000000000000000000"/>
                <a:ea typeface="Roboto Light" panose="02000000000000000000" pitchFamily="2" charset="0"/>
              </a:rPr>
              <a:t>USE THE VIDEOS TO HELP EXPLAIN IAQ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A869A1-DACB-4913-86B1-59859A6F6BF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7010" y="4879975"/>
            <a:ext cx="3371850" cy="1334803"/>
          </a:xfrm>
          <a:prstGeom prst="roundRect">
            <a:avLst>
              <a:gd name="adj" fmla="val 4380"/>
            </a:avLst>
          </a:prstGeom>
          <a:solidFill>
            <a:srgbClr val="393E46"/>
          </a:solidFill>
          <a:ln w="38100">
            <a:noFill/>
          </a:ln>
          <a:effectLst/>
        </p:spPr>
      </p:pic>
      <p:pic>
        <p:nvPicPr>
          <p:cNvPr id="34" name="Picture 33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4291308D-5AAF-4727-9ACE-289DED6AEE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201" y="5282722"/>
            <a:ext cx="2821469" cy="529309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7D540BF9-1054-40AB-81FE-C45F01E9CB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409" y="2009759"/>
            <a:ext cx="1459331" cy="14593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1FAB45-F395-4E14-A1F5-AD1AC76D1F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6971" y="2230523"/>
            <a:ext cx="2776212" cy="1480646"/>
          </a:xfrm>
          <a:prstGeom prst="roundRect">
            <a:avLst>
              <a:gd name="adj" fmla="val 4380"/>
            </a:avLst>
          </a:prstGeom>
          <a:ln w="38100">
            <a:noFill/>
          </a:ln>
          <a:effectLst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E303A8-BC64-43A4-AB92-E62D493EB8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47" y="3822397"/>
            <a:ext cx="2776213" cy="2397002"/>
          </a:xfrm>
          <a:prstGeom prst="roundRect">
            <a:avLst>
              <a:gd name="adj" fmla="val 4380"/>
            </a:avLst>
          </a:prstGeom>
          <a:solidFill>
            <a:srgbClr val="046569"/>
          </a:solidFill>
          <a:ln w="38100">
            <a:noFill/>
          </a:ln>
          <a:effectLst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4193380-3856-4173-9BD3-E057EA8DCFCA}"/>
              </a:ext>
            </a:extLst>
          </p:cNvPr>
          <p:cNvSpPr txBox="1"/>
          <p:nvPr/>
        </p:nvSpPr>
        <p:spPr>
          <a:xfrm>
            <a:off x="8833794" y="5529613"/>
            <a:ext cx="2769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EEEDEE"/>
                </a:solidFill>
                <a:latin typeface="Roboto Medium" panose="02000000000000000000"/>
                <a:ea typeface="Roboto Light" panose="02000000000000000000" pitchFamily="2" charset="0"/>
              </a:rPr>
              <a:t>CONSUMER AWARENESS </a:t>
            </a:r>
            <a:br>
              <a:rPr lang="en-US" sz="1200" b="1" dirty="0">
                <a:solidFill>
                  <a:srgbClr val="EEEDEE"/>
                </a:solidFill>
                <a:latin typeface="Roboto Medium" panose="02000000000000000000"/>
                <a:ea typeface="Roboto Light" panose="02000000000000000000" pitchFamily="2" charset="0"/>
              </a:rPr>
            </a:br>
            <a:r>
              <a:rPr lang="en-US" sz="1200" b="1" dirty="0">
                <a:solidFill>
                  <a:srgbClr val="EEEDEE"/>
                </a:solidFill>
                <a:latin typeface="Roboto Medium" panose="02000000000000000000"/>
                <a:ea typeface="Roboto Light" panose="02000000000000000000" pitchFamily="2" charset="0"/>
              </a:rPr>
              <a:t>&amp; IAQ SUPPORT RESOURCE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6B96DDB4-D9B7-4F80-8FF6-3B16CF0A2C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99446" y="4005490"/>
            <a:ext cx="1817613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46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">
      <a:dk1>
        <a:srgbClr val="393E46"/>
      </a:dk1>
      <a:lt1>
        <a:srgbClr val="778292"/>
      </a:lt1>
      <a:dk2>
        <a:srgbClr val="FFFFFF"/>
      </a:dk2>
      <a:lt2>
        <a:srgbClr val="E7E6E6"/>
      </a:lt2>
      <a:accent1>
        <a:srgbClr val="00ACB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767</Words>
  <Application>Microsoft Office PowerPoint</Application>
  <PresentationFormat>Widescreen</PresentationFormat>
  <Paragraphs>135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Calibri Light</vt:lpstr>
      <vt:lpstr>Raleway ExtraBold</vt:lpstr>
      <vt:lpstr>Roboto</vt:lpstr>
      <vt:lpstr>Roboto Condensed Light</vt:lpstr>
      <vt:lpstr>Roboto Light</vt:lpstr>
      <vt:lpstr>Roboto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 y</dc:creator>
  <cp:lastModifiedBy>y y</cp:lastModifiedBy>
  <cp:revision>41</cp:revision>
  <dcterms:created xsi:type="dcterms:W3CDTF">2020-10-16T14:46:49Z</dcterms:created>
  <dcterms:modified xsi:type="dcterms:W3CDTF">2020-10-28T15:19:13Z</dcterms:modified>
</cp:coreProperties>
</file>